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6" r:id="rId5"/>
    <p:sldId id="3849" r:id="rId6"/>
    <p:sldId id="3858" r:id="rId7"/>
    <p:sldId id="3846" r:id="rId8"/>
    <p:sldId id="3851" r:id="rId9"/>
    <p:sldId id="3855" r:id="rId10"/>
    <p:sldId id="3857" r:id="rId11"/>
    <p:sldId id="3853" r:id="rId12"/>
    <p:sldId id="3852" r:id="rId13"/>
    <p:sldId id="3854" r:id="rId14"/>
    <p:sldId id="3850" r:id="rId15"/>
    <p:sldId id="265" r:id="rId16"/>
    <p:sldId id="263" r:id="rId17"/>
    <p:sldId id="3848" r:id="rId18"/>
    <p:sldId id="3856" r:id="rId19"/>
    <p:sldId id="267" r:id="rId20"/>
    <p:sldId id="384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484" autoAdjust="0"/>
  </p:normalViewPr>
  <p:slideViewPr>
    <p:cSldViewPr snapToGrid="0">
      <p:cViewPr varScale="1">
        <p:scale>
          <a:sx n="101" d="100"/>
          <a:sy n="101" d="100"/>
        </p:scale>
        <p:origin x="936" y="102"/>
      </p:cViewPr>
      <p:guideLst/>
    </p:cSldViewPr>
  </p:slideViewPr>
  <p:outlineViewPr>
    <p:cViewPr>
      <p:scale>
        <a:sx n="33" d="100"/>
        <a:sy n="33" d="100"/>
      </p:scale>
      <p:origin x="0" y="-374"/>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9/13/2024</a:t>
            </a:fld>
            <a:endParaRPr lang="en-US" dirty="0"/>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4F8EC8D-EF88-0275-F75C-A789924433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757874-EF65-4B61-B062-40C932C81294}" type="slidenum">
              <a:rPr lang="en-US" smtClean="0"/>
              <a:t>‹#›</a:t>
            </a:fld>
            <a:endParaRPr lang="en-US" dirty="0"/>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0CE03-6C3A-EB4D-A9B1-7EFD38B58412}" type="datetimeFigureOut">
              <a:rPr lang="en-US" smtClean="0"/>
              <a:t>9/13/2024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57D50D-BAA9-464B-B391-243138E078D8}" type="slidenum">
              <a:rPr lang="en-US" smtClean="0"/>
              <a:t>‹#›</a:t>
            </a:fld>
            <a:endParaRPr lang="en-US" dirty="0"/>
          </a:p>
        </p:txBody>
      </p:sp>
    </p:spTree>
    <p:extLst>
      <p:ext uri="{BB962C8B-B14F-4D97-AF65-F5344CB8AC3E}">
        <p14:creationId xmlns:p14="http://schemas.microsoft.com/office/powerpoint/2010/main" val="4909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1</a:t>
            </a:fld>
            <a:endParaRPr lang="en-US" dirty="0"/>
          </a:p>
        </p:txBody>
      </p:sp>
    </p:spTree>
    <p:extLst>
      <p:ext uri="{BB962C8B-B14F-4D97-AF65-F5344CB8AC3E}">
        <p14:creationId xmlns:p14="http://schemas.microsoft.com/office/powerpoint/2010/main" val="2388229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10</a:t>
            </a:fld>
            <a:endParaRPr lang="en-US" dirty="0"/>
          </a:p>
        </p:txBody>
      </p:sp>
    </p:spTree>
    <p:extLst>
      <p:ext uri="{BB962C8B-B14F-4D97-AF65-F5344CB8AC3E}">
        <p14:creationId xmlns:p14="http://schemas.microsoft.com/office/powerpoint/2010/main" val="475161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11</a:t>
            </a:fld>
            <a:endParaRPr lang="en-US" dirty="0"/>
          </a:p>
        </p:txBody>
      </p:sp>
    </p:spTree>
    <p:extLst>
      <p:ext uri="{BB962C8B-B14F-4D97-AF65-F5344CB8AC3E}">
        <p14:creationId xmlns:p14="http://schemas.microsoft.com/office/powerpoint/2010/main" val="3522538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12</a:t>
            </a:fld>
            <a:endParaRPr lang="en-US" dirty="0"/>
          </a:p>
        </p:txBody>
      </p:sp>
    </p:spTree>
    <p:extLst>
      <p:ext uri="{BB962C8B-B14F-4D97-AF65-F5344CB8AC3E}">
        <p14:creationId xmlns:p14="http://schemas.microsoft.com/office/powerpoint/2010/main" val="1721109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13</a:t>
            </a:fld>
            <a:endParaRPr lang="en-US" dirty="0"/>
          </a:p>
        </p:txBody>
      </p:sp>
    </p:spTree>
    <p:extLst>
      <p:ext uri="{BB962C8B-B14F-4D97-AF65-F5344CB8AC3E}">
        <p14:creationId xmlns:p14="http://schemas.microsoft.com/office/powerpoint/2010/main" val="2540028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14</a:t>
            </a:fld>
            <a:endParaRPr lang="en-US" dirty="0"/>
          </a:p>
        </p:txBody>
      </p:sp>
    </p:spTree>
    <p:extLst>
      <p:ext uri="{BB962C8B-B14F-4D97-AF65-F5344CB8AC3E}">
        <p14:creationId xmlns:p14="http://schemas.microsoft.com/office/powerpoint/2010/main" val="737681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15</a:t>
            </a:fld>
            <a:endParaRPr lang="en-US" dirty="0"/>
          </a:p>
        </p:txBody>
      </p:sp>
    </p:spTree>
    <p:extLst>
      <p:ext uri="{BB962C8B-B14F-4D97-AF65-F5344CB8AC3E}">
        <p14:creationId xmlns:p14="http://schemas.microsoft.com/office/powerpoint/2010/main" val="202840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Thoughts and other ideas?  (How much time is left?) </a:t>
            </a:r>
          </a:p>
        </p:txBody>
      </p:sp>
      <p:sp>
        <p:nvSpPr>
          <p:cNvPr id="4" name="Slide Number Placeholder 3"/>
          <p:cNvSpPr>
            <a:spLocks noGrp="1"/>
          </p:cNvSpPr>
          <p:nvPr>
            <p:ph type="sldNum" sz="quarter" idx="5"/>
          </p:nvPr>
        </p:nvSpPr>
        <p:spPr/>
        <p:txBody>
          <a:bodyPr/>
          <a:lstStyle/>
          <a:p>
            <a:fld id="{8B57D50D-BAA9-464B-B391-243138E078D8}" type="slidenum">
              <a:rPr lang="en-US" smtClean="0"/>
              <a:t>16</a:t>
            </a:fld>
            <a:endParaRPr lang="en-US" dirty="0"/>
          </a:p>
        </p:txBody>
      </p:sp>
    </p:spTree>
    <p:extLst>
      <p:ext uri="{BB962C8B-B14F-4D97-AF65-F5344CB8AC3E}">
        <p14:creationId xmlns:p14="http://schemas.microsoft.com/office/powerpoint/2010/main" val="3206739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17</a:t>
            </a:fld>
            <a:endParaRPr lang="en-US" dirty="0"/>
          </a:p>
        </p:txBody>
      </p:sp>
    </p:spTree>
    <p:extLst>
      <p:ext uri="{BB962C8B-B14F-4D97-AF65-F5344CB8AC3E}">
        <p14:creationId xmlns:p14="http://schemas.microsoft.com/office/powerpoint/2010/main" val="4151229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2</a:t>
            </a:fld>
            <a:endParaRPr lang="en-US" dirty="0"/>
          </a:p>
        </p:txBody>
      </p:sp>
    </p:spTree>
    <p:extLst>
      <p:ext uri="{BB962C8B-B14F-4D97-AF65-F5344CB8AC3E}">
        <p14:creationId xmlns:p14="http://schemas.microsoft.com/office/powerpoint/2010/main" val="195191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 people where they are.  Anyone could be a victim.  Look at the areas of law that are reflected in the petitions/complaints that you’re Fund </a:t>
            </a:r>
            <a:r>
              <a:rPr lang="en-US"/>
              <a:t>is receiving.</a:t>
            </a:r>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3</a:t>
            </a:fld>
            <a:endParaRPr lang="en-US" dirty="0"/>
          </a:p>
        </p:txBody>
      </p:sp>
    </p:spTree>
    <p:extLst>
      <p:ext uri="{BB962C8B-B14F-4D97-AF65-F5344CB8AC3E}">
        <p14:creationId xmlns:p14="http://schemas.microsoft.com/office/powerpoint/2010/main" val="1362337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4</a:t>
            </a:fld>
            <a:endParaRPr lang="en-US" dirty="0"/>
          </a:p>
        </p:txBody>
      </p:sp>
    </p:spTree>
    <p:extLst>
      <p:ext uri="{BB962C8B-B14F-4D97-AF65-F5344CB8AC3E}">
        <p14:creationId xmlns:p14="http://schemas.microsoft.com/office/powerpoint/2010/main" val="243970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5</a:t>
            </a:fld>
            <a:endParaRPr lang="en-US" dirty="0"/>
          </a:p>
        </p:txBody>
      </p:sp>
    </p:spTree>
    <p:extLst>
      <p:ext uri="{BB962C8B-B14F-4D97-AF65-F5344CB8AC3E}">
        <p14:creationId xmlns:p14="http://schemas.microsoft.com/office/powerpoint/2010/main" val="922949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6</a:t>
            </a:fld>
            <a:endParaRPr lang="en-US" dirty="0"/>
          </a:p>
        </p:txBody>
      </p:sp>
    </p:spTree>
    <p:extLst>
      <p:ext uri="{BB962C8B-B14F-4D97-AF65-F5344CB8AC3E}">
        <p14:creationId xmlns:p14="http://schemas.microsoft.com/office/powerpoint/2010/main" val="3038776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7</a:t>
            </a:fld>
            <a:endParaRPr lang="en-US" dirty="0"/>
          </a:p>
        </p:txBody>
      </p:sp>
    </p:spTree>
    <p:extLst>
      <p:ext uri="{BB962C8B-B14F-4D97-AF65-F5344CB8AC3E}">
        <p14:creationId xmlns:p14="http://schemas.microsoft.com/office/powerpoint/2010/main" val="202840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8</a:t>
            </a:fld>
            <a:endParaRPr lang="en-US" dirty="0"/>
          </a:p>
        </p:txBody>
      </p:sp>
    </p:spTree>
    <p:extLst>
      <p:ext uri="{BB962C8B-B14F-4D97-AF65-F5344CB8AC3E}">
        <p14:creationId xmlns:p14="http://schemas.microsoft.com/office/powerpoint/2010/main" val="3101645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0C6A29-4676-420C-BBE3-ACC2B80F64D4}" type="slidenum">
              <a:rPr lang="en-US" smtClean="0"/>
              <a:t>9</a:t>
            </a:fld>
            <a:endParaRPr lang="en-US" dirty="0"/>
          </a:p>
        </p:txBody>
      </p:sp>
    </p:spTree>
    <p:extLst>
      <p:ext uri="{BB962C8B-B14F-4D97-AF65-F5344CB8AC3E}">
        <p14:creationId xmlns:p14="http://schemas.microsoft.com/office/powerpoint/2010/main" val="2018807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429764-E305-A48D-5244-9BCD20902244}"/>
              </a:ext>
              <a:ext uri="{C183D7F6-B498-43B3-948B-1728B52AA6E4}">
                <adec:decorative xmlns:adec="http://schemas.microsoft.com/office/drawing/2017/decorative" val="1"/>
              </a:ext>
            </a:extLst>
          </p:cNvPr>
          <p:cNvGrpSpPr/>
          <p:nvPr userDrawn="1"/>
        </p:nvGrpSpPr>
        <p:grpSpPr>
          <a:xfrm>
            <a:off x="0" y="0"/>
            <a:ext cx="12192000" cy="8286859"/>
            <a:chOff x="0" y="1"/>
            <a:chExt cx="12192000" cy="8286859"/>
          </a:xfrm>
        </p:grpSpPr>
        <p:sp>
          <p:nvSpPr>
            <p:cNvPr id="7" name="Freeform 13">
              <a:extLst>
                <a:ext uri="{FF2B5EF4-FFF2-40B4-BE49-F238E27FC236}">
                  <a16:creationId xmlns:a16="http://schemas.microsoft.com/office/drawing/2014/main" id="{45F65CE3-2411-E8E5-B72E-F5CBEC4DDC55}"/>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B6B51B3-AA6C-9C5E-7032-5AEA05D45908}"/>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9" name="Freeform: Shape 13">
              <a:extLst>
                <a:ext uri="{FF2B5EF4-FFF2-40B4-BE49-F238E27FC236}">
                  <a16:creationId xmlns:a16="http://schemas.microsoft.com/office/drawing/2014/main" id="{4F28561D-5B3C-F08A-F7B5-48E6B74EAEBD}"/>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Shape 15">
              <a:extLst>
                <a:ext uri="{FF2B5EF4-FFF2-40B4-BE49-F238E27FC236}">
                  <a16:creationId xmlns:a16="http://schemas.microsoft.com/office/drawing/2014/main" id="{7BD7FF70-44B7-E753-26CD-E228B56C2517}"/>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DF9EE857-93B9-ACF6-2AB4-2A29C4B94776}"/>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Freeform: Shape 19">
              <a:extLst>
                <a:ext uri="{FF2B5EF4-FFF2-40B4-BE49-F238E27FC236}">
                  <a16:creationId xmlns:a16="http://schemas.microsoft.com/office/drawing/2014/main" id="{75030D84-5EEB-A095-3D43-0ED22BDB8406}"/>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26E6DE3E-6851-19AD-2E60-22F006238173}"/>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5184474" y="2949739"/>
            <a:ext cx="6261291" cy="2396686"/>
          </a:xfrm>
        </p:spPr>
        <p:txBody>
          <a:bodyPr anchor="b" anchorCtr="0">
            <a:noAutofit/>
          </a:bodyPr>
          <a:lstStyle>
            <a:lvl1pPr algn="r">
              <a:defRPr sz="4400">
                <a:solidFill>
                  <a:schemeClr val="bg1"/>
                </a:solidFill>
              </a:defRPr>
            </a:lvl1pPr>
          </a:lstStyle>
          <a:p>
            <a:r>
              <a:rPr lang="en-US" dirty="0"/>
              <a:t>Click to add title</a:t>
            </a:r>
          </a:p>
        </p:txBody>
      </p:sp>
    </p:spTree>
    <p:extLst>
      <p:ext uri="{BB962C8B-B14F-4D97-AF65-F5344CB8AC3E}">
        <p14:creationId xmlns:p14="http://schemas.microsoft.com/office/powerpoint/2010/main" val="3424675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Tab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21BD3DB-6F51-C1AE-FF0E-D0BDCB55F30B}"/>
              </a:ext>
              <a:ext uri="{C183D7F6-B498-43B3-948B-1728B52AA6E4}">
                <adec:decorative xmlns:adec="http://schemas.microsoft.com/office/drawing/2017/decorative" val="1"/>
              </a:ext>
            </a:extLst>
          </p:cNvPr>
          <p:cNvGrpSpPr/>
          <p:nvPr userDrawn="1"/>
        </p:nvGrpSpPr>
        <p:grpSpPr>
          <a:xfrm>
            <a:off x="123536" y="2"/>
            <a:ext cx="11220225" cy="6857998"/>
            <a:chOff x="123536" y="2"/>
            <a:chExt cx="11220225" cy="6857998"/>
          </a:xfrm>
        </p:grpSpPr>
        <p:sp>
          <p:nvSpPr>
            <p:cNvPr id="12" name="Freeform: Shape 7">
              <a:extLst>
                <a:ext uri="{FF2B5EF4-FFF2-40B4-BE49-F238E27FC236}">
                  <a16:creationId xmlns:a16="http://schemas.microsoft.com/office/drawing/2014/main" id="{59903C17-0733-BE0C-7392-283FEC2E98B0}"/>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Shape 1">
              <a:extLst>
                <a:ext uri="{FF2B5EF4-FFF2-40B4-BE49-F238E27FC236}">
                  <a16:creationId xmlns:a16="http://schemas.microsoft.com/office/drawing/2014/main" id="{898A3450-9C87-13ED-79CC-F4F65D14FF72}"/>
                </a:ext>
              </a:extLst>
            </p:cNvPr>
            <p:cNvSpPr/>
            <p:nvPr userDrawn="1"/>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1825625"/>
            <a:ext cx="2882462" cy="4297678"/>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4038599" y="1825625"/>
            <a:ext cx="7315199" cy="4297680"/>
          </a:xfrm>
        </p:spPr>
        <p:txBody>
          <a:bodyPr>
            <a:normAutofit/>
          </a:bodyPr>
          <a:lstStyle>
            <a:lvl1pPr marL="0" indent="0">
              <a:buNone/>
              <a:defRPr sz="2400"/>
            </a:lvl1pPr>
          </a:lstStyle>
          <a:p>
            <a:r>
              <a:rPr lang="en-US" dirty="0"/>
              <a:t>Click icon to add table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9/13/2024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80815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9FE4C84-13A1-72EA-6541-7C8FDDEA71C0}"/>
              </a:ext>
              <a:ext uri="{C183D7F6-B498-43B3-948B-1728B52AA6E4}">
                <adec:decorative xmlns:adec="http://schemas.microsoft.com/office/drawing/2017/decorative" val="1"/>
              </a:ext>
            </a:extLst>
          </p:cNvPr>
          <p:cNvSpPr/>
          <p:nvPr userDrawn="1"/>
        </p:nvSpPr>
        <p:spPr>
          <a:xfrm>
            <a:off x="361563" y="5800859"/>
            <a:ext cx="692016" cy="69201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0468883-4E51-D3BD-E1C6-601ED9B6EF0E}"/>
              </a:ext>
              <a:ext uri="{C183D7F6-B498-43B3-948B-1728B52AA6E4}">
                <adec:decorative xmlns:adec="http://schemas.microsoft.com/office/drawing/2017/decorative" val="1"/>
              </a:ext>
            </a:extLst>
          </p:cNvPr>
          <p:cNvSpPr/>
          <p:nvPr userDrawn="1"/>
        </p:nvSpPr>
        <p:spPr>
          <a:xfrm rot="21438747" flipV="1">
            <a:off x="7967025" y="2530995"/>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9">
            <a:extLst>
              <a:ext uri="{FF2B5EF4-FFF2-40B4-BE49-F238E27FC236}">
                <a16:creationId xmlns:a16="http://schemas.microsoft.com/office/drawing/2014/main" id="{111AEF3F-9A86-45CE-4817-E3E6863DC09A}"/>
              </a:ext>
              <a:ext uri="{C183D7F6-B498-43B3-948B-1728B52AA6E4}">
                <adec:decorative xmlns:adec="http://schemas.microsoft.com/office/drawing/2017/decorative" val="1"/>
              </a:ext>
            </a:extLst>
          </p:cNvPr>
          <p:cNvSpPr/>
          <p:nvPr userDrawn="1"/>
        </p:nvSpPr>
        <p:spPr>
          <a:xfrm flipH="1">
            <a:off x="11764789" y="390570"/>
            <a:ext cx="437721" cy="797078"/>
          </a:xfrm>
          <a:custGeom>
            <a:avLst/>
            <a:gdLst>
              <a:gd name="connsiteX0" fmla="*/ 28069 w 437721"/>
              <a:gd name="connsiteY0" fmla="*/ 0 h 797078"/>
              <a:gd name="connsiteX1" fmla="*/ 437721 w 437721"/>
              <a:gd name="connsiteY1" fmla="*/ 398539 h 797078"/>
              <a:gd name="connsiteX2" fmla="*/ 28069 w 437721"/>
              <a:gd name="connsiteY2" fmla="*/ 797078 h 797078"/>
              <a:gd name="connsiteX3" fmla="*/ 0 w 437721"/>
              <a:gd name="connsiteY3" fmla="*/ 794325 h 797078"/>
              <a:gd name="connsiteX4" fmla="*/ 0 w 437721"/>
              <a:gd name="connsiteY4" fmla="*/ 2753 h 797078"/>
              <a:gd name="connsiteX5" fmla="*/ 28069 w 437721"/>
              <a:gd name="connsiteY5" fmla="*/ 0 h 79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721" h="797078">
                <a:moveTo>
                  <a:pt x="28069" y="0"/>
                </a:moveTo>
                <a:cubicBezTo>
                  <a:pt x="254314" y="0"/>
                  <a:pt x="437721" y="178432"/>
                  <a:pt x="437721" y="398539"/>
                </a:cubicBezTo>
                <a:cubicBezTo>
                  <a:pt x="437721" y="618646"/>
                  <a:pt x="254314" y="797078"/>
                  <a:pt x="28069" y="797078"/>
                </a:cubicBezTo>
                <a:lnTo>
                  <a:pt x="0" y="794325"/>
                </a:lnTo>
                <a:lnTo>
                  <a:pt x="0" y="2753"/>
                </a:lnTo>
                <a:lnTo>
                  <a:pt x="28069"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dirty="0"/>
              <a:t>Click to add title</a:t>
            </a:r>
          </a:p>
        </p:txBody>
      </p:sp>
      <p:sp>
        <p:nvSpPr>
          <p:cNvPr id="9" name="Content Placeholder 2">
            <a:extLst>
              <a:ext uri="{FF2B5EF4-FFF2-40B4-BE49-F238E27FC236}">
                <a16:creationId xmlns:a16="http://schemas.microsoft.com/office/drawing/2014/main" id="{F5A792C8-BB21-CDAF-668C-C1EFF45540C6}"/>
              </a:ext>
            </a:extLst>
          </p:cNvPr>
          <p:cNvSpPr>
            <a:spLocks noGrp="1"/>
          </p:cNvSpPr>
          <p:nvPr>
            <p:ph sz="half" idx="13" hasCustomPrompt="1"/>
          </p:nvPr>
        </p:nvSpPr>
        <p:spPr>
          <a:xfrm>
            <a:off x="838200" y="1825625"/>
            <a:ext cx="6934200" cy="4297680"/>
          </a:xfrm>
          <a:noFill/>
        </p:spPr>
        <p:txBody>
          <a:bodyPr vert="horz" lIns="91440" tIns="45720" rIns="91440" bIns="45720" rtlCol="0" anchor="t">
            <a:normAutofit/>
          </a:bodyPr>
          <a:lstStyle>
            <a:lvl1pPr marL="0" indent="0">
              <a:spcBef>
                <a:spcPts val="1000"/>
              </a:spcBef>
              <a:spcAft>
                <a:spcPts val="800"/>
              </a:spcAft>
              <a:buNone/>
              <a:defRPr sz="1800"/>
            </a:lvl1pPr>
            <a:lvl2pPr>
              <a:spcBef>
                <a:spcPts val="500"/>
              </a:spcBef>
              <a:spcAft>
                <a:spcPts val="800"/>
              </a:spcAft>
              <a:buClr>
                <a:schemeClr val="accent2"/>
              </a:buClr>
              <a:defRPr sz="1800"/>
            </a:lvl2pPr>
            <a:lvl3pPr>
              <a:spcBef>
                <a:spcPts val="1000"/>
              </a:spcBef>
              <a:buClr>
                <a:schemeClr val="accent2"/>
              </a:buClr>
              <a:defRPr sz="1800"/>
            </a:lvl3pPr>
            <a:lvl4pPr>
              <a:spcBef>
                <a:spcPts val="1000"/>
              </a:spcBef>
              <a:buClr>
                <a:schemeClr val="accent2"/>
              </a:buClr>
              <a:defRPr sz="1800"/>
            </a:lvl4pPr>
            <a:lvl5pPr>
              <a:spcBef>
                <a:spcPts val="1000"/>
              </a:spcBef>
              <a:buClr>
                <a:schemeClr val="accent2"/>
              </a:buCl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800" dirty="0">
              <a:latin typeface="Avenir Next LT Pro" panose="020B0504020202020204" pitchFamily="34" charset="77"/>
            </a:endParaRPr>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hasCustomPrompt="1"/>
          </p:nvPr>
        </p:nvSpPr>
        <p:spPr>
          <a:xfrm>
            <a:off x="7903029" y="1825625"/>
            <a:ext cx="3450771" cy="4297680"/>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9/13/2024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37703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p:txBody>
          <a:bodyPr anchor="ctr" anchorCtr="0">
            <a:noAutofit/>
          </a:bodyPr>
          <a:lstStyle/>
          <a:p>
            <a:r>
              <a:rPr lang="en-US" dirty="0"/>
              <a:t>Click to add title</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9/13/2024</a:t>
            </a:fld>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8" name="Table Placeholder 7">
            <a:extLst>
              <a:ext uri="{FF2B5EF4-FFF2-40B4-BE49-F238E27FC236}">
                <a16:creationId xmlns:a16="http://schemas.microsoft.com/office/drawing/2014/main" id="{0CEAFE70-86D3-8690-31CA-F9A1FBA494D0}"/>
              </a:ext>
            </a:extLst>
          </p:cNvPr>
          <p:cNvSpPr>
            <a:spLocks noGrp="1"/>
          </p:cNvSpPr>
          <p:nvPr>
            <p:ph type="tbl" sz="quarter" idx="13"/>
          </p:nvPr>
        </p:nvSpPr>
        <p:spPr>
          <a:xfrm>
            <a:off x="838199" y="1825625"/>
            <a:ext cx="10515600" cy="4297680"/>
          </a:xfrm>
        </p:spPr>
        <p:txBody>
          <a:bodyPr>
            <a:normAutofit/>
          </a:bodyPr>
          <a:lstStyle>
            <a:lvl1pPr>
              <a:defRPr sz="2400"/>
            </a:lvl1pPr>
          </a:lstStyle>
          <a:p>
            <a:r>
              <a:rPr lang="en-US" dirty="0"/>
              <a:t>Click icon to add table</a:t>
            </a:r>
          </a:p>
        </p:txBody>
      </p:sp>
    </p:spTree>
    <p:extLst>
      <p:ext uri="{BB962C8B-B14F-4D97-AF65-F5344CB8AC3E}">
        <p14:creationId xmlns:p14="http://schemas.microsoft.com/office/powerpoint/2010/main" val="2626099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7B7232D-F1A6-B6C3-3BBF-E834CC7CDC8E}"/>
              </a:ext>
              <a:ext uri="{C183D7F6-B498-43B3-948B-1728B52AA6E4}">
                <adec:decorative xmlns:adec="http://schemas.microsoft.com/office/drawing/2017/decorative" val="1"/>
              </a:ext>
            </a:extLst>
          </p:cNvPr>
          <p:cNvGrpSpPr/>
          <p:nvPr userDrawn="1"/>
        </p:nvGrpSpPr>
        <p:grpSpPr>
          <a:xfrm>
            <a:off x="0" y="0"/>
            <a:ext cx="5930138" cy="6858001"/>
            <a:chOff x="0" y="-1"/>
            <a:chExt cx="5930138" cy="6858001"/>
          </a:xfrm>
        </p:grpSpPr>
        <p:sp>
          <p:nvSpPr>
            <p:cNvPr id="8" name="Oval 7">
              <a:extLst>
                <a:ext uri="{FF2B5EF4-FFF2-40B4-BE49-F238E27FC236}">
                  <a16:creationId xmlns:a16="http://schemas.microsoft.com/office/drawing/2014/main" id="{0D306340-6BFD-FE3D-535B-B59C1C44EDDA}"/>
                </a:ext>
              </a:extLst>
            </p:cNvPr>
            <p:cNvSpPr/>
            <p:nvPr userDrawn="1"/>
          </p:nvSpPr>
          <p:spPr>
            <a:xfrm>
              <a:off x="383877" y="778462"/>
              <a:ext cx="5315035" cy="53150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Shape 11">
              <a:extLst>
                <a:ext uri="{FF2B5EF4-FFF2-40B4-BE49-F238E27FC236}">
                  <a16:creationId xmlns:a16="http://schemas.microsoft.com/office/drawing/2014/main" id="{338E6C4B-ABF3-8B7E-8DCF-A93F69C712B1}"/>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13">
              <a:extLst>
                <a:ext uri="{FF2B5EF4-FFF2-40B4-BE49-F238E27FC236}">
                  <a16:creationId xmlns:a16="http://schemas.microsoft.com/office/drawing/2014/main" id="{6F90F99F-B12A-E8F9-5A86-D76B201D6308}"/>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5">
              <a:extLst>
                <a:ext uri="{FF2B5EF4-FFF2-40B4-BE49-F238E27FC236}">
                  <a16:creationId xmlns:a16="http://schemas.microsoft.com/office/drawing/2014/main" id="{BFA99EFE-81BC-95EA-FA61-B7199AD98A74}"/>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7">
              <a:extLst>
                <a:ext uri="{FF2B5EF4-FFF2-40B4-BE49-F238E27FC236}">
                  <a16:creationId xmlns:a16="http://schemas.microsoft.com/office/drawing/2014/main" id="{DD9FC028-D877-28FE-C646-DBD85D932641}"/>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Shape 21">
              <a:extLst>
                <a:ext uri="{FF2B5EF4-FFF2-40B4-BE49-F238E27FC236}">
                  <a16:creationId xmlns:a16="http://schemas.microsoft.com/office/drawing/2014/main" id="{AA0AFFE9-F0C2-BDA0-BF87-9977706AB6A8}"/>
                </a:ext>
              </a:extLst>
            </p:cNvPr>
            <p:cNvSpPr/>
            <p:nvPr userDrawn="1"/>
          </p:nvSpPr>
          <p:spPr>
            <a:xfrm flipH="1">
              <a:off x="4364198"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383876" y="764502"/>
            <a:ext cx="5315035" cy="5328996"/>
          </a:xfrm>
        </p:spPr>
        <p:txBody>
          <a:bodyPr>
            <a:noAutofit/>
          </a:bodyPr>
          <a:lstStyle>
            <a:lvl1pPr algn="ctr">
              <a:defRPr sz="44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605455" y="755171"/>
            <a:ext cx="4619937" cy="5315035"/>
          </a:xfrm>
        </p:spPr>
        <p:txBody>
          <a:bodyPr anchor="ctr" anchorCtr="0">
            <a:normAutofit/>
          </a:bodyPr>
          <a:lstStyle>
            <a:lvl1pPr marL="0" indent="0">
              <a:spcBef>
                <a:spcPts val="1000"/>
              </a:spcBef>
              <a:spcAft>
                <a:spcPts val="800"/>
              </a:spcAft>
              <a:buNone/>
              <a:defRPr sz="2400"/>
            </a:lvl1pPr>
            <a:lvl2pPr marL="800100" indent="-342900">
              <a:spcBef>
                <a:spcPts val="1000"/>
              </a:spcBef>
              <a:spcAft>
                <a:spcPts val="800"/>
              </a:spcAft>
              <a:buClr>
                <a:schemeClr val="accent2"/>
              </a:buClr>
              <a:buFont typeface="Arial" panose="020B0604020202020204" pitchFamily="34" charset="0"/>
              <a:buChar char="•"/>
              <a:defRPr sz="2000"/>
            </a:lvl2pPr>
            <a:lvl3pPr marL="1200150" indent="-285750">
              <a:spcBef>
                <a:spcPts val="1000"/>
              </a:spcBef>
              <a:spcAft>
                <a:spcPts val="800"/>
              </a:spcAft>
              <a:buClr>
                <a:schemeClr val="accent2"/>
              </a:buClr>
              <a:buFont typeface="Arial" panose="020B0604020202020204" pitchFamily="34" charset="0"/>
              <a:buChar char="•"/>
              <a:defRPr sz="1800"/>
            </a:lvl3pPr>
            <a:lvl4pPr marL="1657350" indent="-285750">
              <a:spcBef>
                <a:spcPts val="1000"/>
              </a:spcBef>
              <a:spcAft>
                <a:spcPts val="800"/>
              </a:spcAft>
              <a:buClr>
                <a:schemeClr val="accent2"/>
              </a:buClr>
              <a:buFont typeface="Arial" panose="020B0604020202020204" pitchFamily="34" charset="0"/>
              <a:buChar char="•"/>
              <a:defRPr sz="1600"/>
            </a:lvl4pPr>
            <a:lvl5pPr marL="2114550" indent="-285750">
              <a:spcBef>
                <a:spcPts val="1000"/>
              </a:spcBef>
              <a:spcAft>
                <a:spcPts val="800"/>
              </a:spcAft>
              <a:buClr>
                <a:schemeClr val="accent2"/>
              </a:buClr>
              <a:buFont typeface="Arial" panose="020B0604020202020204" pitchFamily="34" charset="0"/>
              <a:buChar char="•"/>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9/13/2024</a:t>
            </a:fld>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16296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96D25F-53A2-6217-84B4-7EB874F0B372}"/>
              </a:ext>
              <a:ext uri="{C183D7F6-B498-43B3-948B-1728B52AA6E4}">
                <adec:decorative xmlns:adec="http://schemas.microsoft.com/office/drawing/2017/decorative" val="1"/>
              </a:ext>
            </a:extLst>
          </p:cNvPr>
          <p:cNvGrpSpPr/>
          <p:nvPr userDrawn="1"/>
        </p:nvGrpSpPr>
        <p:grpSpPr>
          <a:xfrm>
            <a:off x="489189" y="941148"/>
            <a:ext cx="11182430" cy="4797821"/>
            <a:chOff x="489189" y="941148"/>
            <a:chExt cx="11182430" cy="4797821"/>
          </a:xfrm>
        </p:grpSpPr>
        <p:sp>
          <p:nvSpPr>
            <p:cNvPr id="8" name="Oval 7">
              <a:extLst>
                <a:ext uri="{FF2B5EF4-FFF2-40B4-BE49-F238E27FC236}">
                  <a16:creationId xmlns:a16="http://schemas.microsoft.com/office/drawing/2014/main" id="{A50FA62D-C8AE-52B8-1712-6116756D1A83}"/>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Arc 8">
              <a:extLst>
                <a:ext uri="{FF2B5EF4-FFF2-40B4-BE49-F238E27FC236}">
                  <a16:creationId xmlns:a16="http://schemas.microsoft.com/office/drawing/2014/main" id="{1D2D6A01-57CF-3C0B-968C-E5A8FD352320}"/>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10BEFAA-C349-7DB1-1827-0FA48A430AD8}"/>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609957" y="1119031"/>
            <a:ext cx="4384736" cy="4619938"/>
          </a:xfrm>
        </p:spPr>
        <p:txBody>
          <a:bodyPr>
            <a:noAutofit/>
          </a:bodyPr>
          <a:lstStyle>
            <a:lvl1pPr algn="ctr">
              <a:defRPr>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801708" y="554942"/>
            <a:ext cx="5552091" cy="5768220"/>
          </a:xfrm>
        </p:spPr>
        <p:txBody>
          <a:bodyPr anchor="ctr" anchorCtr="0">
            <a:normAutofit/>
          </a:bodyPr>
          <a:lstStyle>
            <a:lvl1pPr marL="0" indent="0">
              <a:spcBef>
                <a:spcPts val="1000"/>
              </a:spcBef>
              <a:spcAft>
                <a:spcPts val="800"/>
              </a:spcAft>
              <a:buNone/>
              <a:defRPr sz="2400"/>
            </a:lvl1pPr>
            <a:lvl2pPr marL="800100" indent="-342900">
              <a:spcBef>
                <a:spcPts val="1000"/>
              </a:spcBef>
              <a:spcAft>
                <a:spcPts val="800"/>
              </a:spcAft>
              <a:buClr>
                <a:schemeClr val="accent2"/>
              </a:buClr>
              <a:buFont typeface="Arial" panose="020B0604020202020204" pitchFamily="34" charset="0"/>
              <a:buChar char="•"/>
              <a:defRPr sz="2000"/>
            </a:lvl2pPr>
            <a:lvl3pPr marL="1200150" indent="-285750">
              <a:spcBef>
                <a:spcPts val="1000"/>
              </a:spcBef>
              <a:spcAft>
                <a:spcPts val="800"/>
              </a:spcAft>
              <a:buClr>
                <a:schemeClr val="accent2"/>
              </a:buClr>
              <a:buFont typeface="Arial" panose="020B0604020202020204" pitchFamily="34" charset="0"/>
              <a:buChar char="•"/>
              <a:defRPr sz="1800"/>
            </a:lvl3pPr>
            <a:lvl4pPr marL="1657350" indent="-285750">
              <a:spcBef>
                <a:spcPts val="1000"/>
              </a:spcBef>
              <a:spcAft>
                <a:spcPts val="800"/>
              </a:spcAft>
              <a:buClr>
                <a:schemeClr val="accent2"/>
              </a:buClr>
              <a:buFont typeface="Arial" panose="020B0604020202020204" pitchFamily="34" charset="0"/>
              <a:buChar char="•"/>
              <a:defRPr sz="1600"/>
            </a:lvl4pPr>
            <a:lvl5pPr marL="2114550" indent="-285750">
              <a:spcBef>
                <a:spcPts val="1000"/>
              </a:spcBef>
              <a:spcAft>
                <a:spcPts val="800"/>
              </a:spcAft>
              <a:buClr>
                <a:schemeClr val="accent2"/>
              </a:buClr>
              <a:buFont typeface="Arial" panose="020B0604020202020204" pitchFamily="34" charset="0"/>
              <a:buChar char="•"/>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38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EF93C3C-09E9-6CD0-EF4B-6DE09539EE7A}"/>
              </a:ext>
            </a:extLst>
          </p:cNvPr>
          <p:cNvSpPr>
            <a:spLocks noGrp="1"/>
          </p:cNvSpPr>
          <p:nvPr>
            <p:ph type="pic" sz="quarter" idx="10" hasCustomPrompt="1"/>
          </p:nvPr>
        </p:nvSpPr>
        <p:spPr>
          <a:xfrm>
            <a:off x="0" y="0"/>
            <a:ext cx="12192000" cy="6858000"/>
          </a:xfrm>
          <a:custGeom>
            <a:avLst/>
            <a:gdLst>
              <a:gd name="connsiteX0" fmla="*/ 9011782 w 12192000"/>
              <a:gd name="connsiteY0" fmla="*/ 4817511 h 6858000"/>
              <a:gd name="connsiteX1" fmla="*/ 8937059 w 12192000"/>
              <a:gd name="connsiteY1" fmla="*/ 4972626 h 6858000"/>
              <a:gd name="connsiteX2" fmla="*/ 8588084 w 12192000"/>
              <a:gd name="connsiteY2" fmla="*/ 5489438 h 6858000"/>
              <a:gd name="connsiteX3" fmla="*/ 8565206 w 12192000"/>
              <a:gd name="connsiteY3" fmla="*/ 5514611 h 6858000"/>
              <a:gd name="connsiteX4" fmla="*/ 8569944 w 12192000"/>
              <a:gd name="connsiteY4" fmla="*/ 5520198 h 6858000"/>
              <a:gd name="connsiteX5" fmla="*/ 8878607 w 12192000"/>
              <a:gd name="connsiteY5" fmla="*/ 5644582 h 6858000"/>
              <a:gd name="connsiteX6" fmla="*/ 9315123 w 12192000"/>
              <a:gd name="connsiteY6" fmla="*/ 5219907 h 6858000"/>
              <a:gd name="connsiteX7" fmla="*/ 9048519 w 12192000"/>
              <a:gd name="connsiteY7" fmla="*/ 4828605 h 6858000"/>
              <a:gd name="connsiteX8" fmla="*/ 6096000 w 12192000"/>
              <a:gd name="connsiteY8" fmla="*/ 200625 h 6858000"/>
              <a:gd name="connsiteX9" fmla="*/ 2867625 w 12192000"/>
              <a:gd name="connsiteY9" fmla="*/ 3429000 h 6858000"/>
              <a:gd name="connsiteX10" fmla="*/ 6096000 w 12192000"/>
              <a:gd name="connsiteY10" fmla="*/ 6657375 h 6858000"/>
              <a:gd name="connsiteX11" fmla="*/ 9324375 w 12192000"/>
              <a:gd name="connsiteY11" fmla="*/ 3429000 h 6858000"/>
              <a:gd name="connsiteX12" fmla="*/ 6096000 w 12192000"/>
              <a:gd name="connsiteY12" fmla="*/ 200625 h 6858000"/>
              <a:gd name="connsiteX13" fmla="*/ 0 w 12192000"/>
              <a:gd name="connsiteY13" fmla="*/ 0 h 6858000"/>
              <a:gd name="connsiteX14" fmla="*/ 12192000 w 12192000"/>
              <a:gd name="connsiteY14" fmla="*/ 0 h 6858000"/>
              <a:gd name="connsiteX15" fmla="*/ 12192000 w 12192000"/>
              <a:gd name="connsiteY15" fmla="*/ 6858000 h 6858000"/>
              <a:gd name="connsiteX16" fmla="*/ 0 w 12192000"/>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6858000">
                <a:moveTo>
                  <a:pt x="9011782" y="4817511"/>
                </a:moveTo>
                <a:lnTo>
                  <a:pt x="8937059" y="4972626"/>
                </a:lnTo>
                <a:cubicBezTo>
                  <a:pt x="8837255" y="5156349"/>
                  <a:pt x="8720206" y="5329344"/>
                  <a:pt x="8588084" y="5489438"/>
                </a:cubicBezTo>
                <a:lnTo>
                  <a:pt x="8565206" y="5514611"/>
                </a:lnTo>
                <a:lnTo>
                  <a:pt x="8569944" y="5520198"/>
                </a:lnTo>
                <a:cubicBezTo>
                  <a:pt x="8648938" y="5597049"/>
                  <a:pt x="8758066" y="5644582"/>
                  <a:pt x="8878607" y="5644582"/>
                </a:cubicBezTo>
                <a:cubicBezTo>
                  <a:pt x="9119688" y="5644582"/>
                  <a:pt x="9315123" y="5454449"/>
                  <a:pt x="9315123" y="5219907"/>
                </a:cubicBezTo>
                <a:cubicBezTo>
                  <a:pt x="9315123" y="5044001"/>
                  <a:pt x="9205191" y="4893074"/>
                  <a:pt x="9048519" y="4828605"/>
                </a:cubicBezTo>
                <a:close/>
                <a:moveTo>
                  <a:pt x="6096000" y="200625"/>
                </a:moveTo>
                <a:cubicBezTo>
                  <a:pt x="4313018" y="200625"/>
                  <a:pt x="2867625" y="1646018"/>
                  <a:pt x="2867625" y="3429000"/>
                </a:cubicBezTo>
                <a:cubicBezTo>
                  <a:pt x="2867625" y="5211982"/>
                  <a:pt x="4313018" y="6657375"/>
                  <a:pt x="6096000" y="6657375"/>
                </a:cubicBezTo>
                <a:cubicBezTo>
                  <a:pt x="7878982" y="6657375"/>
                  <a:pt x="9324375" y="5211982"/>
                  <a:pt x="9324375" y="3429000"/>
                </a:cubicBezTo>
                <a:cubicBezTo>
                  <a:pt x="9324375" y="1646018"/>
                  <a:pt x="7878982" y="200625"/>
                  <a:pt x="6096000" y="200625"/>
                </a:cubicBezTo>
                <a:close/>
                <a:moveTo>
                  <a:pt x="0" y="0"/>
                </a:moveTo>
                <a:lnTo>
                  <a:pt x="12192000" y="0"/>
                </a:lnTo>
                <a:lnTo>
                  <a:pt x="12192000" y="6858000"/>
                </a:lnTo>
                <a:lnTo>
                  <a:pt x="0" y="6858000"/>
                </a:lnTo>
                <a:close/>
              </a:path>
            </a:pathLst>
          </a:custGeom>
          <a:solidFill>
            <a:schemeClr val="tx1"/>
          </a:solidFill>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 name="Arc 2">
            <a:extLst>
              <a:ext uri="{FF2B5EF4-FFF2-40B4-BE49-F238E27FC236}">
                <a16:creationId xmlns:a16="http://schemas.microsoft.com/office/drawing/2014/main" id="{D5C3C4BD-DFDB-76B4-17CA-7DA4D1729FA1}"/>
              </a:ext>
              <a:ext uri="{C183D7F6-B498-43B3-948B-1728B52AA6E4}">
                <adec:decorative xmlns:adec="http://schemas.microsoft.com/office/drawing/2017/decorative" val="1"/>
              </a:ext>
            </a:extLst>
          </p:cNvPr>
          <p:cNvSpPr/>
          <p:nvPr userDrawn="1"/>
        </p:nvSpPr>
        <p:spPr>
          <a:xfrm rot="9366740" flipV="1">
            <a:off x="2557952" y="-89828"/>
            <a:ext cx="7173200" cy="7173200"/>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11">
            <a:extLst>
              <a:ext uri="{FF2B5EF4-FFF2-40B4-BE49-F238E27FC236}">
                <a16:creationId xmlns:a16="http://schemas.microsoft.com/office/drawing/2014/main" id="{2B04B61C-6467-D51D-0AF4-5C7D05F36CB5}"/>
              </a:ext>
            </a:extLst>
          </p:cNvPr>
          <p:cNvSpPr>
            <a:spLocks noGrp="1"/>
          </p:cNvSpPr>
          <p:nvPr>
            <p:ph type="title" hasCustomPrompt="1"/>
          </p:nvPr>
        </p:nvSpPr>
        <p:spPr>
          <a:xfrm>
            <a:off x="2868168" y="923544"/>
            <a:ext cx="6455664" cy="5010912"/>
          </a:xfrm>
          <a:prstGeom prst="rect">
            <a:avLst/>
          </a:prstGeom>
          <a:noFill/>
        </p:spPr>
        <p:txBody>
          <a:bodyPr lIns="0" rIns="0">
            <a:normAutofit/>
          </a:bodyPr>
          <a:lstStyle>
            <a:lvl1pPr algn="ctr">
              <a:defRPr sz="6000"/>
            </a:lvl1pPr>
          </a:lstStyle>
          <a:p>
            <a:r>
              <a:rPr lang="en-US" dirty="0"/>
              <a:t>Click to add title</a:t>
            </a:r>
          </a:p>
        </p:txBody>
      </p:sp>
      <p:sp>
        <p:nvSpPr>
          <p:cNvPr id="4" name="Freeform: Shape 3">
            <a:extLst>
              <a:ext uri="{FF2B5EF4-FFF2-40B4-BE49-F238E27FC236}">
                <a16:creationId xmlns:a16="http://schemas.microsoft.com/office/drawing/2014/main" id="{47A19F4B-D154-3EB2-F86A-9A63283A3EA6}"/>
              </a:ext>
              <a:ext uri="{C183D7F6-B498-43B3-948B-1728B52AA6E4}">
                <adec:decorative xmlns:adec="http://schemas.microsoft.com/office/drawing/2017/decorative" val="1"/>
              </a:ext>
            </a:extLst>
          </p:cNvPr>
          <p:cNvSpPr>
            <a:spLocks/>
          </p:cNvSpPr>
          <p:nvPr userDrawn="1"/>
        </p:nvSpPr>
        <p:spPr>
          <a:xfrm>
            <a:off x="8565206" y="4817511"/>
            <a:ext cx="749917" cy="827071"/>
          </a:xfrm>
          <a:custGeom>
            <a:avLst/>
            <a:gdLst>
              <a:gd name="connsiteX0" fmla="*/ 446576 w 749917"/>
              <a:gd name="connsiteY0" fmla="*/ 0 h 827071"/>
              <a:gd name="connsiteX1" fmla="*/ 483313 w 749917"/>
              <a:gd name="connsiteY1" fmla="*/ 11094 h 827071"/>
              <a:gd name="connsiteX2" fmla="*/ 749917 w 749917"/>
              <a:gd name="connsiteY2" fmla="*/ 402396 h 827071"/>
              <a:gd name="connsiteX3" fmla="*/ 313401 w 749917"/>
              <a:gd name="connsiteY3" fmla="*/ 827071 h 827071"/>
              <a:gd name="connsiteX4" fmla="*/ 4738 w 749917"/>
              <a:gd name="connsiteY4" fmla="*/ 702687 h 827071"/>
              <a:gd name="connsiteX5" fmla="*/ 0 w 749917"/>
              <a:gd name="connsiteY5" fmla="*/ 697100 h 827071"/>
              <a:gd name="connsiteX6" fmla="*/ 22878 w 749917"/>
              <a:gd name="connsiteY6" fmla="*/ 671927 h 827071"/>
              <a:gd name="connsiteX7" fmla="*/ 371853 w 749917"/>
              <a:gd name="connsiteY7" fmla="*/ 155115 h 827071"/>
              <a:gd name="connsiteX8" fmla="*/ 446576 w 749917"/>
              <a:gd name="connsiteY8" fmla="*/ 0 h 8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917" h="827071">
                <a:moveTo>
                  <a:pt x="446576" y="0"/>
                </a:moveTo>
                <a:lnTo>
                  <a:pt x="483313" y="11094"/>
                </a:lnTo>
                <a:cubicBezTo>
                  <a:pt x="639985" y="75563"/>
                  <a:pt x="749917" y="226490"/>
                  <a:pt x="749917" y="402396"/>
                </a:cubicBezTo>
                <a:cubicBezTo>
                  <a:pt x="749917" y="636938"/>
                  <a:pt x="554482" y="827071"/>
                  <a:pt x="313401" y="827071"/>
                </a:cubicBezTo>
                <a:cubicBezTo>
                  <a:pt x="192860" y="827071"/>
                  <a:pt x="83732" y="779538"/>
                  <a:pt x="4738" y="702687"/>
                </a:cubicBezTo>
                <a:lnTo>
                  <a:pt x="0" y="697100"/>
                </a:lnTo>
                <a:lnTo>
                  <a:pt x="22878" y="671927"/>
                </a:lnTo>
                <a:cubicBezTo>
                  <a:pt x="155000" y="511833"/>
                  <a:pt x="272049" y="338838"/>
                  <a:pt x="371853" y="155115"/>
                </a:cubicBezTo>
                <a:lnTo>
                  <a:pt x="4465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42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CB8A6E1-44B2-54E1-6460-1C9B27EE75FD}"/>
              </a:ext>
              <a:ext uri="{C183D7F6-B498-43B3-948B-1728B52AA6E4}">
                <adec:decorative xmlns:adec="http://schemas.microsoft.com/office/drawing/2017/decorative" val="1"/>
              </a:ext>
            </a:extLst>
          </p:cNvPr>
          <p:cNvGrpSpPr/>
          <p:nvPr userDrawn="1"/>
        </p:nvGrpSpPr>
        <p:grpSpPr>
          <a:xfrm>
            <a:off x="0" y="0"/>
            <a:ext cx="5698912" cy="6858001"/>
            <a:chOff x="0" y="-1"/>
            <a:chExt cx="5698912" cy="6858001"/>
          </a:xfrm>
        </p:grpSpPr>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7" name="Title 1">
            <a:extLst>
              <a:ext uri="{FF2B5EF4-FFF2-40B4-BE49-F238E27FC236}">
                <a16:creationId xmlns:a16="http://schemas.microsoft.com/office/drawing/2014/main" id="{4F9EBE3B-A856-C23C-4698-B764DF4BC70D}"/>
              </a:ext>
            </a:extLst>
          </p:cNvPr>
          <p:cNvSpPr>
            <a:spLocks noGrp="1"/>
          </p:cNvSpPr>
          <p:nvPr>
            <p:ph type="title" hasCustomPrompt="1"/>
          </p:nvPr>
        </p:nvSpPr>
        <p:spPr>
          <a:xfrm>
            <a:off x="6222118" y="262762"/>
            <a:ext cx="5507421" cy="3649718"/>
          </a:xfrm>
        </p:spPr>
        <p:txBody>
          <a:bodyPr anchor="b">
            <a:normAutofit/>
          </a:bodyPr>
          <a:lstStyle>
            <a:lvl1pPr>
              <a:defRPr sz="6000"/>
            </a:lvl1pPr>
          </a:lstStyle>
          <a:p>
            <a:r>
              <a:rPr lang="en-US" dirty="0"/>
              <a:t>Click to add title</a:t>
            </a:r>
          </a:p>
        </p:txBody>
      </p:sp>
      <p:sp>
        <p:nvSpPr>
          <p:cNvPr id="8" name="Picture Placeholder 7">
            <a:extLst>
              <a:ext uri="{FF2B5EF4-FFF2-40B4-BE49-F238E27FC236}">
                <a16:creationId xmlns:a16="http://schemas.microsoft.com/office/drawing/2014/main" id="{74C9CB37-5251-201C-ACE3-FD69A00C772E}"/>
              </a:ext>
            </a:extLst>
          </p:cNvPr>
          <p:cNvSpPr>
            <a:spLocks noGrp="1"/>
          </p:cNvSpPr>
          <p:nvPr>
            <p:ph type="pic" sz="quarter" idx="14"/>
          </p:nvPr>
        </p:nvSpPr>
        <p:spPr>
          <a:xfrm>
            <a:off x="707393" y="847600"/>
            <a:ext cx="4619625" cy="4617720"/>
          </a:xfrm>
          <a:prstGeom prst="ellipse">
            <a:avLst/>
          </a:prstGeom>
          <a:noFill/>
        </p:spPr>
        <p:txBody>
          <a:bodyPr tIns="548640">
            <a:normAutofit/>
          </a:bodyPr>
          <a:lstStyle>
            <a:lvl1pPr marL="0" indent="0" algn="ctr">
              <a:buNone/>
              <a:defRPr sz="2000"/>
            </a:lvl1pPr>
          </a:lstStyle>
          <a:p>
            <a:r>
              <a:rPr lang="en-US" dirty="0"/>
              <a:t>Click icon to add picture</a:t>
            </a:r>
          </a:p>
        </p:txBody>
      </p:sp>
      <p:sp>
        <p:nvSpPr>
          <p:cNvPr id="9" name="Content Placeholder 2">
            <a:extLst>
              <a:ext uri="{FF2B5EF4-FFF2-40B4-BE49-F238E27FC236}">
                <a16:creationId xmlns:a16="http://schemas.microsoft.com/office/drawing/2014/main" id="{EBF08299-9068-827D-783B-BFF5B95E9574}"/>
              </a:ext>
            </a:extLst>
          </p:cNvPr>
          <p:cNvSpPr>
            <a:spLocks noGrp="1"/>
          </p:cNvSpPr>
          <p:nvPr>
            <p:ph idx="1" hasCustomPrompt="1"/>
          </p:nvPr>
        </p:nvSpPr>
        <p:spPr>
          <a:xfrm>
            <a:off x="6222118" y="4058263"/>
            <a:ext cx="5507421" cy="2141482"/>
          </a:xfrm>
        </p:spPr>
        <p:txBody>
          <a:bodyPr>
            <a:normAutofit/>
          </a:bodyPr>
          <a:lstStyle>
            <a:lvl1pPr marL="0" indent="0">
              <a:lnSpc>
                <a:spcPct val="90000"/>
              </a:lnSpc>
              <a:buFont typeface="Arial" panose="020B0604020202020204" pitchFamily="34" charset="0"/>
              <a:buNone/>
              <a:defRPr sz="2400"/>
            </a:lvl1pPr>
            <a:lvl2pPr marL="228600">
              <a:lnSpc>
                <a:spcPct val="90000"/>
              </a:lnSpc>
              <a:buClr>
                <a:schemeClr val="accent2"/>
              </a:buClr>
              <a:defRPr sz="2000"/>
            </a:lvl2pPr>
            <a:lvl3pPr marL="457200">
              <a:lnSpc>
                <a:spcPct val="90000"/>
              </a:lnSpc>
              <a:buClr>
                <a:schemeClr val="accent2"/>
              </a:buClr>
              <a:defRPr sz="1800"/>
            </a:lvl3pPr>
            <a:lvl4pPr marL="685800">
              <a:lnSpc>
                <a:spcPct val="90000"/>
              </a:lnSpc>
              <a:buClr>
                <a:schemeClr val="accent2"/>
              </a:buClr>
              <a:defRPr sz="1600"/>
            </a:lvl4pPr>
            <a:lvl5pPr>
              <a:lnSpc>
                <a:spcPct val="110000"/>
              </a:lnSpc>
              <a:defRPr/>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Pitch deck</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17468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304803"/>
            <a:ext cx="10515600" cy="1472974"/>
          </a:xfrm>
        </p:spPr>
        <p:txBody>
          <a:bodyPr anchor="ctr" anchorCtr="0">
            <a:noAutofit/>
          </a:bodyPr>
          <a:lstStyle/>
          <a:p>
            <a:r>
              <a:rPr lang="en-US" dirty="0"/>
              <a:t>Click to add title</a:t>
            </a:r>
          </a:p>
        </p:txBody>
      </p:sp>
      <p:sp>
        <p:nvSpPr>
          <p:cNvPr id="13" name="Content Placeholder 12">
            <a:extLst>
              <a:ext uri="{FF2B5EF4-FFF2-40B4-BE49-F238E27FC236}">
                <a16:creationId xmlns:a16="http://schemas.microsoft.com/office/drawing/2014/main" id="{E3FB7D8D-37C3-E089-EC02-FB49A13CBE1D}"/>
              </a:ext>
            </a:extLst>
          </p:cNvPr>
          <p:cNvSpPr>
            <a:spLocks noGrp="1"/>
          </p:cNvSpPr>
          <p:nvPr>
            <p:ph sz="quarter" idx="13" hasCustomPrompt="1"/>
          </p:nvPr>
        </p:nvSpPr>
        <p:spPr>
          <a:xfrm>
            <a:off x="838200" y="1838099"/>
            <a:ext cx="8012113" cy="4284889"/>
          </a:xfrm>
        </p:spPr>
        <p:txBody>
          <a:bodyPr>
            <a:normAutofit/>
          </a:bodyPr>
          <a:lstStyle>
            <a:lvl1pPr>
              <a:lnSpc>
                <a:spcPct val="90000"/>
              </a:lnSpc>
              <a:spcBef>
                <a:spcPts val="1000"/>
              </a:spcBef>
              <a:spcAft>
                <a:spcPts val="800"/>
              </a:spcAft>
              <a:buClr>
                <a:schemeClr val="accent2"/>
              </a:buClr>
              <a:defRPr sz="1800"/>
            </a:lvl1pPr>
            <a:lvl2pPr>
              <a:lnSpc>
                <a:spcPct val="90000"/>
              </a:lnSpc>
              <a:spcBef>
                <a:spcPts val="1000"/>
              </a:spcBef>
              <a:spcAft>
                <a:spcPts val="800"/>
              </a:spcAft>
              <a:buClr>
                <a:schemeClr val="accent2"/>
              </a:buClr>
              <a:defRPr sz="1600"/>
            </a:lvl2pPr>
            <a:lvl3pPr>
              <a:lnSpc>
                <a:spcPct val="90000"/>
              </a:lnSpc>
              <a:spcBef>
                <a:spcPts val="1000"/>
              </a:spcBef>
              <a:spcAft>
                <a:spcPts val="800"/>
              </a:spcAft>
              <a:buClr>
                <a:schemeClr val="accent2"/>
              </a:buClr>
              <a:defRPr sz="1400"/>
            </a:lvl3pPr>
            <a:lvl4pPr>
              <a:lnSpc>
                <a:spcPct val="90000"/>
              </a:lnSpc>
              <a:spcBef>
                <a:spcPts val="1000"/>
              </a:spcBef>
              <a:spcAft>
                <a:spcPts val="800"/>
              </a:spcAft>
              <a:buClr>
                <a:schemeClr val="accent2"/>
              </a:buClr>
              <a:defRPr sz="1200"/>
            </a:lvl4pPr>
            <a:lvl5pPr>
              <a:lnSpc>
                <a:spcPct val="90000"/>
              </a:lnSpc>
              <a:spcBef>
                <a:spcPts val="1000"/>
              </a:spcBef>
              <a:spcAft>
                <a:spcPts val="800"/>
              </a:spcAft>
              <a:buClr>
                <a:schemeClr val="accent2"/>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9/13/2024</a:t>
            </a:fld>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7" name="Freeform: Shape 14">
            <a:extLst>
              <a:ext uri="{FF2B5EF4-FFF2-40B4-BE49-F238E27FC236}">
                <a16:creationId xmlns:a16="http://schemas.microsoft.com/office/drawing/2014/main" id="{438B6FA2-AF11-618E-2B1A-38BF083DF340}"/>
              </a:ext>
              <a:ext uri="{C183D7F6-B498-43B3-948B-1728B52AA6E4}">
                <adec:decorative xmlns:adec="http://schemas.microsoft.com/office/drawing/2017/decorative" val="1"/>
              </a:ext>
            </a:extLst>
          </p:cNvPr>
          <p:cNvSpPr/>
          <p:nvPr userDrawn="1"/>
        </p:nvSpPr>
        <p:spPr>
          <a:xfrm rot="16200000">
            <a:off x="-381048" y="5144407"/>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Shape 13">
            <a:extLst>
              <a:ext uri="{FF2B5EF4-FFF2-40B4-BE49-F238E27FC236}">
                <a16:creationId xmlns:a16="http://schemas.microsoft.com/office/drawing/2014/main" id="{A269A8D8-A4AE-CEFF-E928-7DB1CFB3E401}"/>
              </a:ext>
              <a:ext uri="{C183D7F6-B498-43B3-948B-1728B52AA6E4}">
                <adec:decorative xmlns:adec="http://schemas.microsoft.com/office/drawing/2017/decorative" val="1"/>
              </a:ext>
            </a:extLst>
          </p:cNvPr>
          <p:cNvSpPr/>
          <p:nvPr userDrawn="1"/>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9">
            <a:extLst>
              <a:ext uri="{FF2B5EF4-FFF2-40B4-BE49-F238E27FC236}">
                <a16:creationId xmlns:a16="http://schemas.microsoft.com/office/drawing/2014/main" id="{15418837-E689-97BE-9FAD-FEDBD599EBAD}"/>
              </a:ext>
              <a:ext uri="{C183D7F6-B498-43B3-948B-1728B52AA6E4}">
                <adec:decorative xmlns:adec="http://schemas.microsoft.com/office/drawing/2017/decorative" val="1"/>
              </a:ext>
            </a:extLst>
          </p:cNvPr>
          <p:cNvSpPr/>
          <p:nvPr userDrawn="1"/>
        </p:nvSpPr>
        <p:spPr>
          <a:xfrm rot="10800000" flipH="1">
            <a:off x="11109434" y="3527042"/>
            <a:ext cx="1082566" cy="1616525"/>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89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DF76A42-387B-8D66-1214-D40462070066}"/>
              </a:ext>
              <a:ext uri="{C183D7F6-B498-43B3-948B-1728B52AA6E4}">
                <adec:decorative xmlns:adec="http://schemas.microsoft.com/office/drawing/2017/decorative" val="1"/>
              </a:ext>
            </a:extLst>
          </p:cNvPr>
          <p:cNvSpPr/>
          <p:nvPr userDrawn="1"/>
        </p:nvSpPr>
        <p:spPr>
          <a:xfrm>
            <a:off x="7940621" y="704193"/>
            <a:ext cx="2296455" cy="22964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D2ACE818-46EF-547E-9315-A849483036BF}"/>
              </a:ext>
              <a:ext uri="{C183D7F6-B498-43B3-948B-1728B52AA6E4}">
                <adec:decorative xmlns:adec="http://schemas.microsoft.com/office/drawing/2017/decorative" val="1"/>
              </a:ext>
            </a:extLst>
          </p:cNvPr>
          <p:cNvGrpSpPr/>
          <p:nvPr userDrawn="1"/>
        </p:nvGrpSpPr>
        <p:grpSpPr>
          <a:xfrm>
            <a:off x="577652" y="0"/>
            <a:ext cx="8798419" cy="6816262"/>
            <a:chOff x="577652" y="-28502"/>
            <a:chExt cx="8798419" cy="6816262"/>
          </a:xfrm>
        </p:grpSpPr>
        <p:sp>
          <p:nvSpPr>
            <p:cNvPr id="9" name="Oval 8">
              <a:extLst>
                <a:ext uri="{FF2B5EF4-FFF2-40B4-BE49-F238E27FC236}">
                  <a16:creationId xmlns:a16="http://schemas.microsoft.com/office/drawing/2014/main" id="{E9644D21-8793-9A96-F305-5D20EE342B26}"/>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DF8D7AEF-C845-09F0-F31C-20B32BBA1EBA}"/>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5F9D44CB-887B-C74D-3E96-5607E84DAEFF}"/>
                </a:ext>
              </a:extLst>
            </p:cNvPr>
            <p:cNvSpPr/>
            <p:nvPr userDrawn="1"/>
          </p:nvSpPr>
          <p:spPr>
            <a:xfrm>
              <a:off x="577652" y="1085116"/>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9">
            <a:extLst>
              <a:ext uri="{FF2B5EF4-FFF2-40B4-BE49-F238E27FC236}">
                <a16:creationId xmlns:a16="http://schemas.microsoft.com/office/drawing/2014/main" id="{87D193F4-2337-0048-1BE7-C9A8154191F9}"/>
              </a:ext>
              <a:ext uri="{C183D7F6-B498-43B3-948B-1728B52AA6E4}">
                <adec:decorative xmlns:adec="http://schemas.microsoft.com/office/drawing/2017/decorative" val="1"/>
              </a:ext>
            </a:extLst>
          </p:cNvPr>
          <p:cNvSpPr/>
          <p:nvPr userDrawn="1"/>
        </p:nvSpPr>
        <p:spPr>
          <a:xfrm rot="16200000" flipH="1">
            <a:off x="936118" y="5508455"/>
            <a:ext cx="1082566" cy="1616525"/>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45EE4510-BCBA-C39A-BEF1-A391A3304F88}"/>
              </a:ext>
              <a:ext uri="{C183D7F6-B498-43B3-948B-1728B52AA6E4}">
                <adec:decorative xmlns:adec="http://schemas.microsoft.com/office/drawing/2017/decorative" val="1"/>
              </a:ext>
            </a:extLst>
          </p:cNvPr>
          <p:cNvCxnSpPr>
            <a:cxnSpLocks/>
          </p:cNvCxnSpPr>
          <p:nvPr userDrawn="1"/>
        </p:nvCxnSpPr>
        <p:spPr>
          <a:xfrm>
            <a:off x="11494655" y="5270490"/>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2815929" y="1349825"/>
            <a:ext cx="6560142" cy="3063149"/>
          </a:xfrm>
        </p:spPr>
        <p:txBody>
          <a:bodyPr anchor="ctr">
            <a:noAutofit/>
          </a:bodyP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2815929" y="4412973"/>
            <a:ext cx="6560142" cy="1935571"/>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fld id="{D6D8061D-18C3-4F4F-85EF-561633F58754}" type="datetimeFigureOut">
              <a:rPr lang="en-US" smtClean="0"/>
              <a:t>9/13/2024</a:t>
            </a:fld>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56372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1825625"/>
            <a:ext cx="4915163" cy="4297680"/>
          </a:xfrm>
        </p:spPr>
        <p:txBody>
          <a:bodyPr>
            <a:normAutofit/>
          </a:bodyPr>
          <a:lstStyle>
            <a:lvl1pPr marL="0" indent="0">
              <a:spcBef>
                <a:spcPts val="1000"/>
              </a:spcBef>
              <a:spcAft>
                <a:spcPts val="800"/>
              </a:spcAft>
              <a:buNone/>
              <a:defRPr sz="2000"/>
            </a:lvl1pPr>
            <a:lvl2pPr marL="228600" indent="-228600">
              <a:spcBef>
                <a:spcPts val="1000"/>
              </a:spcBef>
              <a:spcAft>
                <a:spcPts val="800"/>
              </a:spcAft>
              <a:buClr>
                <a:schemeClr val="accent2"/>
              </a:buClr>
              <a:buFont typeface="Arial" panose="020B0604020202020204" pitchFamily="34" charset="0"/>
              <a:buChar char="•"/>
              <a:defRPr sz="2000"/>
            </a:lvl2pPr>
            <a:lvl3pPr marL="594360" indent="-228600">
              <a:spcBef>
                <a:spcPts val="1000"/>
              </a:spcBef>
              <a:spcAft>
                <a:spcPts val="800"/>
              </a:spcAft>
              <a:buClr>
                <a:schemeClr val="accent2"/>
              </a:buClr>
              <a:buFont typeface="Arial" panose="020B0604020202020204" pitchFamily="34" charset="0"/>
              <a:buChar char="•"/>
              <a:defRPr sz="2000"/>
            </a:lvl3pPr>
            <a:lvl4pPr marL="868680" indent="-228600">
              <a:spcBef>
                <a:spcPts val="1000"/>
              </a:spcBef>
              <a:spcAft>
                <a:spcPts val="800"/>
              </a:spcAft>
              <a:buClr>
                <a:schemeClr val="accent2"/>
              </a:buClr>
              <a:buFont typeface="Arial" panose="020B0604020202020204" pitchFamily="34" charset="0"/>
              <a:buChar char="•"/>
              <a:defRPr sz="2000"/>
            </a:lvl4pPr>
            <a:lvl5pPr marL="1143000" indent="-228600">
              <a:spcBef>
                <a:spcPts val="1000"/>
              </a:spcBef>
              <a:spcAft>
                <a:spcPts val="800"/>
              </a:spcAft>
              <a:buClr>
                <a:schemeClr val="accent2"/>
              </a:buClr>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5FB01ADF-164A-96FB-0129-C2A0F0ED0A85}"/>
              </a:ext>
            </a:extLst>
          </p:cNvPr>
          <p:cNvSpPr>
            <a:spLocks noGrp="1"/>
          </p:cNvSpPr>
          <p:nvPr>
            <p:ph sz="half" idx="15" hasCustomPrompt="1"/>
          </p:nvPr>
        </p:nvSpPr>
        <p:spPr>
          <a:xfrm>
            <a:off x="6147896" y="1816916"/>
            <a:ext cx="5212080" cy="4297680"/>
          </a:xfrm>
        </p:spPr>
        <p:txBody>
          <a:bodyPr>
            <a:normAutofit/>
          </a:bodyPr>
          <a:lstStyle>
            <a:lvl1pPr marL="0" indent="0">
              <a:spcBef>
                <a:spcPts val="1000"/>
              </a:spcBef>
              <a:spcAft>
                <a:spcPts val="800"/>
              </a:spcAft>
              <a:buNone/>
              <a:defRPr sz="2000"/>
            </a:lvl1pPr>
            <a:lvl2pPr marL="228600" indent="-228600">
              <a:spcBef>
                <a:spcPts val="1000"/>
              </a:spcBef>
              <a:spcAft>
                <a:spcPts val="800"/>
              </a:spcAft>
              <a:buClr>
                <a:schemeClr val="accent2"/>
              </a:buClr>
              <a:buFont typeface="Arial" panose="020B0604020202020204" pitchFamily="34" charset="0"/>
              <a:buChar char="•"/>
              <a:defRPr sz="2000"/>
            </a:lvl2pPr>
            <a:lvl3pPr marL="594360" indent="-228600">
              <a:spcBef>
                <a:spcPts val="1000"/>
              </a:spcBef>
              <a:spcAft>
                <a:spcPts val="800"/>
              </a:spcAft>
              <a:buClr>
                <a:schemeClr val="accent2"/>
              </a:buClr>
              <a:buFont typeface="Arial" panose="020B0604020202020204" pitchFamily="34" charset="0"/>
              <a:buChar char="•"/>
              <a:defRPr sz="2000"/>
            </a:lvl3pPr>
            <a:lvl4pPr marL="868680" indent="-228600">
              <a:spcBef>
                <a:spcPts val="1000"/>
              </a:spcBef>
              <a:spcAft>
                <a:spcPts val="800"/>
              </a:spcAft>
              <a:buClr>
                <a:schemeClr val="accent2"/>
              </a:buClr>
              <a:buFont typeface="Arial" panose="020B0604020202020204" pitchFamily="34" charset="0"/>
              <a:buChar char="•"/>
              <a:defRPr sz="2000"/>
            </a:lvl4pPr>
            <a:lvl5pPr marL="1143000" indent="-228600">
              <a:spcBef>
                <a:spcPts val="1000"/>
              </a:spcBef>
              <a:spcAft>
                <a:spcPts val="800"/>
              </a:spcAft>
              <a:buClr>
                <a:schemeClr val="accent2"/>
              </a:buClr>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C263F0DD-A38B-64B8-7412-087B487E6D47}"/>
              </a:ext>
              <a:ext uri="{C183D7F6-B498-43B3-948B-1728B52AA6E4}">
                <adec:decorative xmlns:adec="http://schemas.microsoft.com/office/drawing/2017/decorative" val="1"/>
              </a:ext>
            </a:extLst>
          </p:cNvPr>
          <p:cNvGrpSpPr/>
          <p:nvPr userDrawn="1"/>
        </p:nvGrpSpPr>
        <p:grpSpPr>
          <a:xfrm>
            <a:off x="123536" y="2"/>
            <a:ext cx="12068464" cy="6857998"/>
            <a:chOff x="123536" y="2"/>
            <a:chExt cx="12068464" cy="6857998"/>
          </a:xfrm>
        </p:grpSpPr>
        <p:sp>
          <p:nvSpPr>
            <p:cNvPr id="12" name="Freeform: Shape 9">
              <a:extLst>
                <a:ext uri="{FF2B5EF4-FFF2-40B4-BE49-F238E27FC236}">
                  <a16:creationId xmlns:a16="http://schemas.microsoft.com/office/drawing/2014/main" id="{44CE2FB7-A856-E3C3-9798-73AAFB7901B8}"/>
                </a:ext>
              </a:extLst>
            </p:cNvPr>
            <p:cNvSpPr/>
            <p:nvPr userDrawn="1"/>
          </p:nvSpPr>
          <p:spPr>
            <a:xfrm>
              <a:off x="5671336"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0">
              <a:extLst>
                <a:ext uri="{FF2B5EF4-FFF2-40B4-BE49-F238E27FC236}">
                  <a16:creationId xmlns:a16="http://schemas.microsoft.com/office/drawing/2014/main" id="{47ED62E5-894A-A8F9-A6DC-4A5C147CDE78}"/>
                </a:ext>
              </a:extLst>
            </p:cNvPr>
            <p:cNvSpPr/>
            <p:nvPr userDrawn="1"/>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1">
              <a:extLst>
                <a:ext uri="{FF2B5EF4-FFF2-40B4-BE49-F238E27FC236}">
                  <a16:creationId xmlns:a16="http://schemas.microsoft.com/office/drawing/2014/main" id="{5C181CD4-C69B-2826-AF23-060D677248A9}"/>
                </a:ext>
              </a:extLst>
            </p:cNvPr>
            <p:cNvSpPr/>
            <p:nvPr userDrawn="1"/>
          </p:nvSpPr>
          <p:spPr>
            <a:xfrm rot="5400000">
              <a:off x="11328915" y="3872201"/>
              <a:ext cx="1214656" cy="51151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9/13/2024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50529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p>
            <a:r>
              <a:rPr lang="en-US" dirty="0"/>
              <a:t>Click to add title</a:t>
            </a:r>
          </a:p>
        </p:txBody>
      </p:sp>
      <p:sp>
        <p:nvSpPr>
          <p:cNvPr id="11" name="Content Placeholder 2">
            <a:extLst>
              <a:ext uri="{FF2B5EF4-FFF2-40B4-BE49-F238E27FC236}">
                <a16:creationId xmlns:a16="http://schemas.microsoft.com/office/drawing/2014/main" id="{60538251-2B75-FA20-0F29-FB58583E6125}"/>
              </a:ext>
            </a:extLst>
          </p:cNvPr>
          <p:cNvSpPr>
            <a:spLocks noGrp="1"/>
          </p:cNvSpPr>
          <p:nvPr>
            <p:ph sz="half" idx="1" hasCustomPrompt="1"/>
          </p:nvPr>
        </p:nvSpPr>
        <p:spPr>
          <a:xfrm>
            <a:off x="838201" y="1825625"/>
            <a:ext cx="3108958" cy="4297680"/>
          </a:xfrm>
        </p:spPr>
        <p:txBody>
          <a:bodyPr>
            <a:normAutofit/>
          </a:bodyPr>
          <a:lstStyle>
            <a:lvl1pPr marL="228600" indent="-228600">
              <a:spcBef>
                <a:spcPts val="1000"/>
              </a:spcBef>
              <a:spcAft>
                <a:spcPts val="800"/>
              </a:spcAft>
              <a:buClr>
                <a:schemeClr val="accent2"/>
              </a:buClr>
              <a:buFont typeface="Arial" panose="020B0604020202020204" pitchFamily="34" charset="0"/>
              <a:buChar char="•"/>
              <a:defRPr sz="1800"/>
            </a:lvl1pPr>
            <a:lvl2pPr marL="285750" indent="-285750">
              <a:spcBef>
                <a:spcPts val="1000"/>
              </a:spcBef>
              <a:spcAft>
                <a:spcPts val="800"/>
              </a:spcAft>
              <a:buClr>
                <a:schemeClr val="accent2"/>
              </a:buClr>
              <a:buFont typeface="Arial" panose="020B0604020202020204" pitchFamily="34" charset="0"/>
              <a:buChar char="•"/>
              <a:defRPr sz="1800"/>
            </a:lvl2pPr>
            <a:lvl3pPr marL="651510" indent="-285750">
              <a:spcBef>
                <a:spcPts val="1000"/>
              </a:spcBef>
              <a:spcAft>
                <a:spcPts val="800"/>
              </a:spcAft>
              <a:buClr>
                <a:schemeClr val="accent2"/>
              </a:buClr>
              <a:buFont typeface="Arial" panose="020B0604020202020204" pitchFamily="34" charset="0"/>
              <a:buChar char="•"/>
              <a:defRPr sz="1800"/>
            </a:lvl3pPr>
            <a:lvl4pPr marL="925830" indent="-285750">
              <a:spcBef>
                <a:spcPts val="1000"/>
              </a:spcBef>
              <a:spcAft>
                <a:spcPts val="800"/>
              </a:spcAft>
              <a:buClr>
                <a:schemeClr val="accent2"/>
              </a:buClr>
              <a:buFont typeface="Arial" panose="020B0604020202020204" pitchFamily="34" charset="0"/>
              <a:buChar char="•"/>
              <a:defRPr sz="1800"/>
            </a:lvl4pPr>
            <a:lvl5pPr marL="1200150" indent="-285750">
              <a:spcBef>
                <a:spcPts val="1000"/>
              </a:spcBef>
              <a:spcAft>
                <a:spcPts val="800"/>
              </a:spcAft>
              <a:buClr>
                <a:schemeClr val="accent2"/>
              </a:buClr>
              <a:buFont typeface="Arial" panose="020B0604020202020204" pitchFamily="34" charset="0"/>
              <a:buChar cha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A06C49DD-8C29-93EA-04F4-22F84080DF5C}"/>
              </a:ext>
            </a:extLst>
          </p:cNvPr>
          <p:cNvSpPr>
            <a:spLocks noGrp="1"/>
          </p:cNvSpPr>
          <p:nvPr>
            <p:ph sz="half" idx="15" hasCustomPrompt="1"/>
          </p:nvPr>
        </p:nvSpPr>
        <p:spPr>
          <a:xfrm>
            <a:off x="4661820" y="1816916"/>
            <a:ext cx="6698156" cy="4297680"/>
          </a:xfrm>
        </p:spPr>
        <p:txBody>
          <a:bodyPr>
            <a:normAutofit/>
          </a:bodyPr>
          <a:lstStyle>
            <a:lvl1pPr marL="0" indent="0">
              <a:spcBef>
                <a:spcPts val="1000"/>
              </a:spcBef>
              <a:spcAft>
                <a:spcPts val="800"/>
              </a:spcAft>
              <a:buNone/>
              <a:defRPr sz="1800"/>
            </a:lvl1pPr>
            <a:lvl2pPr marL="228600" indent="-228600">
              <a:spcBef>
                <a:spcPts val="1000"/>
              </a:spcBef>
              <a:spcAft>
                <a:spcPts val="800"/>
              </a:spcAft>
              <a:buClr>
                <a:schemeClr val="accent2"/>
              </a:buClr>
              <a:buFont typeface="Arial" panose="020B0604020202020204" pitchFamily="34" charset="0"/>
              <a:buChar char="•"/>
              <a:defRPr sz="1800"/>
            </a:lvl2pPr>
            <a:lvl3pPr marL="594360" indent="-228600">
              <a:spcBef>
                <a:spcPts val="1000"/>
              </a:spcBef>
              <a:spcAft>
                <a:spcPts val="800"/>
              </a:spcAft>
              <a:buClr>
                <a:schemeClr val="accent2"/>
              </a:buClr>
              <a:buFont typeface="Arial" panose="020B0604020202020204" pitchFamily="34" charset="0"/>
              <a:buChar char="•"/>
              <a:defRPr sz="1800"/>
            </a:lvl3pPr>
            <a:lvl4pPr marL="868680" indent="-228600">
              <a:spcBef>
                <a:spcPts val="1000"/>
              </a:spcBef>
              <a:spcAft>
                <a:spcPts val="800"/>
              </a:spcAft>
              <a:buClr>
                <a:schemeClr val="accent2"/>
              </a:buClr>
              <a:buFont typeface="Arial" panose="020B0604020202020204" pitchFamily="34" charset="0"/>
              <a:buChar char="•"/>
              <a:defRPr sz="1800"/>
            </a:lvl4pPr>
            <a:lvl5pPr marL="1143000" indent="-228600">
              <a:spcBef>
                <a:spcPts val="1000"/>
              </a:spcBef>
              <a:spcAft>
                <a:spcPts val="800"/>
              </a:spcAft>
              <a:buClr>
                <a:schemeClr val="accent2"/>
              </a:buClr>
              <a:buFont typeface="Arial" panose="020B0604020202020204" pitchFamily="34" charset="0"/>
              <a:buChar cha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9/13/2024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8" name="Freeform: Shape 11">
            <a:extLst>
              <a:ext uri="{FF2B5EF4-FFF2-40B4-BE49-F238E27FC236}">
                <a16:creationId xmlns:a16="http://schemas.microsoft.com/office/drawing/2014/main" id="{1E75594D-82D2-74F6-56EC-46FCD28CBE68}"/>
              </a:ext>
              <a:ext uri="{C183D7F6-B498-43B3-948B-1728B52AA6E4}">
                <adec:decorative xmlns:adec="http://schemas.microsoft.com/office/drawing/2017/decorative" val="1"/>
              </a:ext>
            </a:extLst>
          </p:cNvPr>
          <p:cNvSpPr/>
          <p:nvPr userDrawn="1"/>
        </p:nvSpPr>
        <p:spPr>
          <a:xfrm>
            <a:off x="9994966" y="0"/>
            <a:ext cx="1214656" cy="51151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Shape 13">
            <a:extLst>
              <a:ext uri="{FF2B5EF4-FFF2-40B4-BE49-F238E27FC236}">
                <a16:creationId xmlns:a16="http://schemas.microsoft.com/office/drawing/2014/main" id="{FF4E0F5B-0892-2688-EFD3-284369DA50CD}"/>
              </a:ext>
              <a:ext uri="{C183D7F6-B498-43B3-948B-1728B52AA6E4}">
                <adec:decorative xmlns:adec="http://schemas.microsoft.com/office/drawing/2017/decorative" val="1"/>
              </a:ext>
            </a:extLst>
          </p:cNvPr>
          <p:cNvSpPr/>
          <p:nvPr userDrawn="1"/>
        </p:nvSpPr>
        <p:spPr>
          <a:xfrm rot="10800000">
            <a:off x="8097530" y="5590215"/>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71D8715A-3067-732D-C410-868C7CCCF750}"/>
              </a:ext>
              <a:ext uri="{C183D7F6-B498-43B3-948B-1728B52AA6E4}">
                <adec:decorative xmlns:adec="http://schemas.microsoft.com/office/drawing/2017/decorative" val="1"/>
              </a:ext>
            </a:extLst>
          </p:cNvPr>
          <p:cNvCxnSpPr>
            <a:cxnSpLocks/>
          </p:cNvCxnSpPr>
          <p:nvPr userDrawn="1"/>
        </p:nvCxnSpPr>
        <p:spPr>
          <a:xfrm rot="16200000">
            <a:off x="982378" y="551212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85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807BCF9-2F5B-200E-2E6C-E177DB56ECB0}"/>
              </a:ext>
              <a:ext uri="{C183D7F6-B498-43B3-948B-1728B52AA6E4}">
                <adec:decorative xmlns:adec="http://schemas.microsoft.com/office/drawing/2017/decorative" val="1"/>
              </a:ext>
            </a:extLst>
          </p:cNvPr>
          <p:cNvGrpSpPr/>
          <p:nvPr userDrawn="1"/>
        </p:nvGrpSpPr>
        <p:grpSpPr>
          <a:xfrm>
            <a:off x="0" y="7458"/>
            <a:ext cx="7083733" cy="6182202"/>
            <a:chOff x="0" y="7460"/>
            <a:chExt cx="7083733" cy="6182202"/>
          </a:xfrm>
        </p:grpSpPr>
        <p:sp>
          <p:nvSpPr>
            <p:cNvPr id="9" name="Freeform: Shape 14">
              <a:extLst>
                <a:ext uri="{FF2B5EF4-FFF2-40B4-BE49-F238E27FC236}">
                  <a16:creationId xmlns:a16="http://schemas.microsoft.com/office/drawing/2014/main" id="{7A624B2B-50FD-9351-987F-2E5A5472CAB6}"/>
                </a:ext>
              </a:extLst>
            </p:cNvPr>
            <p:cNvSpPr/>
            <p:nvPr userDrawn="1"/>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Shape 13">
              <a:extLst>
                <a:ext uri="{FF2B5EF4-FFF2-40B4-BE49-F238E27FC236}">
                  <a16:creationId xmlns:a16="http://schemas.microsoft.com/office/drawing/2014/main" id="{51E534EE-E0F1-2BD9-9A82-7656B90A2D9D}"/>
                </a:ext>
              </a:extLst>
            </p:cNvPr>
            <p:cNvSpPr/>
            <p:nvPr userDrawn="1"/>
          </p:nvSpPr>
          <p:spPr>
            <a:xfrm>
              <a:off x="6234405" y="7460"/>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200" y="198437"/>
            <a:ext cx="5257800" cy="2324046"/>
          </a:xfrm>
        </p:spPr>
        <p:txBody>
          <a:bodyPr anchor="b" anchorCtr="0">
            <a:noAutofit/>
          </a:bodyPr>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2657316"/>
            <a:ext cx="5257800" cy="3369858"/>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6413114" y="845068"/>
            <a:ext cx="5193792" cy="5193792"/>
          </a:xfrm>
          <a:prstGeom prst="ellipse">
            <a:avLst/>
          </a:prstGeom>
        </p:spPr>
        <p:txBody>
          <a:bodyPr/>
          <a:lstStyle>
            <a:lvl1pPr marL="0" indent="0" algn="ctr">
              <a:buNone/>
              <a:defRPr/>
            </a:lvl1pPr>
          </a:lstStyle>
          <a:p>
            <a:r>
              <a:rPr lang="en-US" dirty="0"/>
              <a:t>Click icon to add picture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9/13/2024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845438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97564-C310-6E8C-8689-CE18881B4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AD99FA-26D9-873B-BE7F-26FEC5C233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9819E-0266-97DD-DFD1-BAAA06AE3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D8061D-18C3-4F4F-85EF-561633F58754}" type="datetimeFigureOut">
              <a:rPr lang="en-US" smtClean="0"/>
              <a:t>9/13/2024</a:t>
            </a:fld>
            <a:endParaRPr lang="en-US" dirty="0"/>
          </a:p>
        </p:txBody>
      </p:sp>
      <p:sp>
        <p:nvSpPr>
          <p:cNvPr id="5" name="Footer Placeholder 4">
            <a:extLst>
              <a:ext uri="{FF2B5EF4-FFF2-40B4-BE49-F238E27FC236}">
                <a16:creationId xmlns:a16="http://schemas.microsoft.com/office/drawing/2014/main" id="{2BFD19C9-01CE-9E2A-CDA5-C15940F05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A1801085-7B28-048D-E3D3-9C3614268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D12358-51D2-46B3-9BDE-DF29528B9454}" type="slidenum">
              <a:rPr lang="en-US" smtClean="0"/>
              <a:t>‹#›</a:t>
            </a:fld>
            <a:endParaRPr lang="en-US" dirty="0"/>
          </a:p>
        </p:txBody>
      </p:sp>
    </p:spTree>
    <p:extLst>
      <p:ext uri="{BB962C8B-B14F-4D97-AF65-F5344CB8AC3E}">
        <p14:creationId xmlns:p14="http://schemas.microsoft.com/office/powerpoint/2010/main" val="1965934658"/>
      </p:ext>
    </p:extLst>
  </p:cSld>
  <p:clrMap bg1="lt1" tx1="dk1" bg2="lt2" tx2="dk2" accent1="accent1" accent2="accent2" accent3="accent3" accent4="accent4" accent5="accent5" accent6="accent6" hlink="hlink" folHlink="folHlink"/>
  <p:sldLayoutIdLst>
    <p:sldLayoutId id="2147483654" r:id="rId1"/>
    <p:sldLayoutId id="2147483660" r:id="rId2"/>
    <p:sldLayoutId id="2147483658" r:id="rId3"/>
    <p:sldLayoutId id="2147483667" r:id="rId4"/>
    <p:sldLayoutId id="2147483650" r:id="rId5"/>
    <p:sldLayoutId id="2147483649" r:id="rId6"/>
    <p:sldLayoutId id="2147483662" r:id="rId7"/>
    <p:sldLayoutId id="2147483663" r:id="rId8"/>
    <p:sldLayoutId id="2147483652" r:id="rId9"/>
    <p:sldLayoutId id="2147483666" r:id="rId10"/>
    <p:sldLayoutId id="2147483664" r:id="rId11"/>
    <p:sldLayoutId id="2147483665"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13newsnow.com/article/news/crime/virginia-beach-prosecutor-accused-embezzlement-money-laundering/291-d9982d98-b0be-4ee9-8c9f-d534556c6930"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mailto:nbloom@vbgov.com"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caionline.org/Publications/Pages/CommunityAssociationLawReporter.aspx"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caionline.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https://www.youtube.com/embed/x3uL8uS4cC0?feature=oembed" TargetMode="External"/><Relationship Id="rId1" Type="http://schemas.openxmlformats.org/officeDocument/2006/relationships/video" Target="https://www.youtube.com/embed/i9FGHsGIa-s?feature=oembed" TargetMode="Externa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47101-8D42-6100-9CEA-AEC0FAEAB606}"/>
              </a:ext>
            </a:extLst>
          </p:cNvPr>
          <p:cNvSpPr>
            <a:spLocks noGrp="1"/>
          </p:cNvSpPr>
          <p:nvPr>
            <p:ph type="ctrTitle"/>
          </p:nvPr>
        </p:nvSpPr>
        <p:spPr>
          <a:xfrm>
            <a:off x="5251586" y="4149365"/>
            <a:ext cx="6261291" cy="2396686"/>
          </a:xfrm>
          <a:noFill/>
        </p:spPr>
        <p:txBody>
          <a:bodyPr anchor="b">
            <a:noAutofit/>
          </a:bodyPr>
          <a:lstStyle/>
          <a:p>
            <a:r>
              <a:rPr lang="en-US" dirty="0"/>
              <a:t>Marketing Strategies </a:t>
            </a:r>
            <a:br>
              <a:rPr lang="en-US" dirty="0"/>
            </a:br>
            <a:r>
              <a:rPr lang="en-US" dirty="0"/>
              <a:t>for Your Fund</a:t>
            </a:r>
            <a:br>
              <a:rPr lang="en-US" dirty="0"/>
            </a:br>
            <a:br>
              <a:rPr lang="en-US" dirty="0"/>
            </a:br>
            <a:r>
              <a:rPr lang="en-US" sz="3600" b="1" dirty="0">
                <a:solidFill>
                  <a:schemeClr val="accent6">
                    <a:lumMod val="75000"/>
                  </a:schemeClr>
                </a:solidFill>
              </a:rPr>
              <a:t>Nancy Bloom</a:t>
            </a:r>
            <a:br>
              <a:rPr lang="en-US" sz="3600" dirty="0"/>
            </a:br>
            <a:r>
              <a:rPr lang="en-US" sz="3600" dirty="0"/>
              <a:t>Clients’ Protection Fund</a:t>
            </a:r>
            <a:br>
              <a:rPr lang="en-US" sz="3600" dirty="0"/>
            </a:br>
            <a:r>
              <a:rPr lang="en-US" sz="3600" dirty="0"/>
              <a:t>Virginia State Bar</a:t>
            </a:r>
            <a:br>
              <a:rPr lang="en-US" sz="3600" dirty="0"/>
            </a:br>
            <a:br>
              <a:rPr lang="en-US" sz="3600" dirty="0"/>
            </a:br>
            <a:r>
              <a:rPr lang="en-US" sz="3600" dirty="0"/>
              <a:t>September 20, 2024</a:t>
            </a:r>
            <a:endParaRPr lang="en-US" dirty="0"/>
          </a:p>
        </p:txBody>
      </p:sp>
    </p:spTree>
    <p:extLst>
      <p:ext uri="{BB962C8B-B14F-4D97-AF65-F5344CB8AC3E}">
        <p14:creationId xmlns:p14="http://schemas.microsoft.com/office/powerpoint/2010/main" val="517426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4FBDEE2E-8855-89BE-A57B-DAD9CD7A8BE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 name="TextBox 2">
            <a:extLst>
              <a:ext uri="{FF2B5EF4-FFF2-40B4-BE49-F238E27FC236}">
                <a16:creationId xmlns:a16="http://schemas.microsoft.com/office/drawing/2014/main" id="{ADB2F585-217B-34C9-2354-E16FFBB94EC2}"/>
              </a:ext>
            </a:extLst>
          </p:cNvPr>
          <p:cNvSpPr txBox="1"/>
          <p:nvPr/>
        </p:nvSpPr>
        <p:spPr>
          <a:xfrm>
            <a:off x="4010025" y="3743777"/>
            <a:ext cx="2486025" cy="876587"/>
          </a:xfrm>
          <a:prstGeom prst="rect">
            <a:avLst/>
          </a:prstGeom>
          <a:noFill/>
        </p:spPr>
        <p:txBody>
          <a:bodyPr wrap="square" rtlCol="0">
            <a:spAutoFit/>
          </a:bodyPr>
          <a:lstStyle/>
          <a:p>
            <a:pPr>
              <a:lnSpc>
                <a:spcPct val="150000"/>
              </a:lnSpc>
              <a:buClr>
                <a:schemeClr val="accent2"/>
              </a:buClr>
            </a:pPr>
            <a:r>
              <a:rPr lang="en-US" dirty="0"/>
              <a:t>WVEC, Aug. 23, 2024</a:t>
            </a:r>
          </a:p>
          <a:p>
            <a:pPr>
              <a:lnSpc>
                <a:spcPct val="150000"/>
              </a:lnSpc>
              <a:buClr>
                <a:schemeClr val="accent2"/>
              </a:buClr>
            </a:pPr>
            <a:r>
              <a:rPr lang="en-US" dirty="0"/>
              <a:t>Evening News</a:t>
            </a:r>
          </a:p>
        </p:txBody>
      </p:sp>
      <p:sp>
        <p:nvSpPr>
          <p:cNvPr id="9" name="TextBox 8">
            <a:extLst>
              <a:ext uri="{FF2B5EF4-FFF2-40B4-BE49-F238E27FC236}">
                <a16:creationId xmlns:a16="http://schemas.microsoft.com/office/drawing/2014/main" id="{64C07C2B-0585-EFB3-4F9E-9C398EF78CEA}"/>
              </a:ext>
            </a:extLst>
          </p:cNvPr>
          <p:cNvSpPr txBox="1"/>
          <p:nvPr/>
        </p:nvSpPr>
        <p:spPr>
          <a:xfrm>
            <a:off x="352425" y="2000250"/>
            <a:ext cx="6791325" cy="923330"/>
          </a:xfrm>
          <a:prstGeom prst="rect">
            <a:avLst/>
          </a:prstGeom>
          <a:noFill/>
        </p:spPr>
        <p:txBody>
          <a:bodyPr wrap="square" rtlCol="0">
            <a:spAutoFit/>
          </a:bodyPr>
          <a:lstStyle/>
          <a:p>
            <a:r>
              <a:rPr lang="en-US" dirty="0">
                <a:hlinkClick r:id="rId3"/>
              </a:rPr>
              <a:t>https://www.13newsnow.com/article/news/crime/virginia-beach-prosecutor-accused-embezzlement-money-laundering/291-d9982d98-b0be-4ee9-8c9f-d534556c6930</a:t>
            </a:r>
            <a:r>
              <a:rPr lang="en-US" dirty="0"/>
              <a:t> </a:t>
            </a:r>
          </a:p>
        </p:txBody>
      </p:sp>
      <p:pic>
        <p:nvPicPr>
          <p:cNvPr id="2052" name="Picture 4" descr="13News Now - WVEC | TV App | Roku Channel Store | Roku">
            <a:extLst>
              <a:ext uri="{FF2B5EF4-FFF2-40B4-BE49-F238E27FC236}">
                <a16:creationId xmlns:a16="http://schemas.microsoft.com/office/drawing/2014/main" id="{F6F8F343-F90C-E8BA-9653-A56068E749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0552" y="2228850"/>
            <a:ext cx="276225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437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ctrTitle"/>
          </p:nvPr>
        </p:nvSpPr>
        <p:spPr>
          <a:xfrm>
            <a:off x="2815929" y="1897425"/>
            <a:ext cx="6560142" cy="3063149"/>
          </a:xfrm>
          <a:noFill/>
        </p:spPr>
        <p:txBody>
          <a:bodyPr/>
          <a:lstStyle/>
          <a:p>
            <a:r>
              <a:rPr lang="en-US" sz="8000" dirty="0"/>
              <a:t>Opportunity!!</a:t>
            </a:r>
          </a:p>
        </p:txBody>
      </p:sp>
    </p:spTree>
    <p:extLst>
      <p:ext uri="{BB962C8B-B14F-4D97-AF65-F5344CB8AC3E}">
        <p14:creationId xmlns:p14="http://schemas.microsoft.com/office/powerpoint/2010/main" val="363098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771525" y="1090612"/>
            <a:ext cx="10515600" cy="473202"/>
          </a:xfrm>
          <a:noFill/>
        </p:spPr>
        <p:txBody>
          <a:bodyPr anchor="ctr"/>
          <a:lstStyle/>
          <a:p>
            <a:r>
              <a:rPr lang="en-US" sz="2400" dirty="0"/>
              <a:t>James Panagis – Former Virginia Beach Assistant Commonwealth Attorney</a:t>
            </a:r>
          </a:p>
        </p:txBody>
      </p:sp>
      <p:sp>
        <p:nvSpPr>
          <p:cNvPr id="3" name="Content Placeholder 2">
            <a:extLst>
              <a:ext uri="{FF2B5EF4-FFF2-40B4-BE49-F238E27FC236}">
                <a16:creationId xmlns:a16="http://schemas.microsoft.com/office/drawing/2014/main" id="{FACE640F-7F5A-BDB7-205D-765FA80B6796}"/>
              </a:ext>
            </a:extLst>
          </p:cNvPr>
          <p:cNvSpPr>
            <a:spLocks noGrp="1"/>
          </p:cNvSpPr>
          <p:nvPr>
            <p:ph sz="half" idx="1"/>
          </p:nvPr>
        </p:nvSpPr>
        <p:spPr>
          <a:xfrm>
            <a:off x="838200" y="1679574"/>
            <a:ext cx="10448925" cy="4087814"/>
          </a:xfrm>
          <a:noFill/>
        </p:spPr>
        <p:txBody>
          <a:bodyPr>
            <a:normAutofit fontScale="25000" lnSpcReduction="20000"/>
          </a:bodyPr>
          <a:lstStyle/>
          <a:p>
            <a:r>
              <a:rPr lang="en-US" sz="8000" dirty="0"/>
              <a:t>August 22, 2024</a:t>
            </a:r>
          </a:p>
          <a:p>
            <a:pPr lvl="2"/>
            <a:r>
              <a:rPr lang="en-US" sz="8000" dirty="0"/>
              <a:t>Breaking News coverage</a:t>
            </a:r>
          </a:p>
          <a:p>
            <a:pPr lvl="3"/>
            <a:r>
              <a:rPr lang="en-US" sz="8000" dirty="0"/>
              <a:t>Virginian-Pilot</a:t>
            </a:r>
          </a:p>
          <a:p>
            <a:pPr lvl="3"/>
            <a:r>
              <a:rPr lang="en-US" sz="8000" dirty="0"/>
              <a:t>WAVY TV 10</a:t>
            </a:r>
          </a:p>
          <a:p>
            <a:pPr lvl="3"/>
            <a:r>
              <a:rPr lang="en-US" sz="8000" dirty="0"/>
              <a:t>WVEC Channel 13</a:t>
            </a:r>
          </a:p>
          <a:p>
            <a:pPr lvl="3"/>
            <a:r>
              <a:rPr lang="en-US" sz="8000" dirty="0"/>
              <a:t>WTKR Channel 3</a:t>
            </a:r>
          </a:p>
          <a:p>
            <a:r>
              <a:rPr lang="en-US" sz="8000" dirty="0"/>
              <a:t>August 23, 2024</a:t>
            </a:r>
          </a:p>
          <a:p>
            <a:pPr lvl="2"/>
            <a:r>
              <a:rPr lang="en-US" sz="8000" dirty="0"/>
              <a:t>Evening News (all channels)</a:t>
            </a:r>
          </a:p>
          <a:p>
            <a:r>
              <a:rPr lang="en-US" sz="8000" dirty="0"/>
              <a:t>Follow-up story (arraignment – TBD)</a:t>
            </a:r>
          </a:p>
          <a:p>
            <a:pPr lvl="1"/>
            <a:endParaRPr lang="en-US" dirty="0"/>
          </a:p>
          <a:p>
            <a:endParaRPr lang="en-US" dirty="0"/>
          </a:p>
          <a:p>
            <a:endParaRPr lang="en-US" dirty="0"/>
          </a:p>
          <a:p>
            <a:endParaRPr lang="en-US" dirty="0"/>
          </a:p>
          <a:p>
            <a:endParaRPr lang="en-US" dirty="0"/>
          </a:p>
          <a:p>
            <a:endParaRPr lang="en-US" dirty="0"/>
          </a:p>
          <a:p>
            <a:r>
              <a:rPr lang="en-US" dirty="0"/>
              <a:t>Set a Google alert to be notified of stories  </a:t>
            </a:r>
          </a:p>
        </p:txBody>
      </p:sp>
      <p:sp>
        <p:nvSpPr>
          <p:cNvPr id="4" name="Title 3">
            <a:extLst>
              <a:ext uri="{FF2B5EF4-FFF2-40B4-BE49-F238E27FC236}">
                <a16:creationId xmlns:a16="http://schemas.microsoft.com/office/drawing/2014/main" id="{82513E45-4F5C-9394-1D42-7FB6C0170D83}"/>
              </a:ext>
            </a:extLst>
          </p:cNvPr>
          <p:cNvSpPr txBox="1">
            <a:spLocks/>
          </p:cNvSpPr>
          <p:nvPr/>
        </p:nvSpPr>
        <p:spPr>
          <a:xfrm>
            <a:off x="3691065" y="177513"/>
            <a:ext cx="5969882" cy="651289"/>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Partner with Media Outlets</a:t>
            </a:r>
            <a:endParaRPr lang="en-US" dirty="0"/>
          </a:p>
        </p:txBody>
      </p:sp>
    </p:spTree>
    <p:extLst>
      <p:ext uri="{BB962C8B-B14F-4D97-AF65-F5344CB8AC3E}">
        <p14:creationId xmlns:p14="http://schemas.microsoft.com/office/powerpoint/2010/main" val="729609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xfrm>
            <a:off x="1658691" y="845068"/>
            <a:ext cx="3110606" cy="836557"/>
          </a:xfrm>
          <a:noFill/>
        </p:spPr>
        <p:txBody>
          <a:bodyPr anchor="b"/>
          <a:lstStyle/>
          <a:p>
            <a:r>
              <a:rPr lang="en-US" dirty="0"/>
              <a:t>Be a source</a:t>
            </a:r>
          </a:p>
        </p:txBody>
      </p:sp>
      <p:sp>
        <p:nvSpPr>
          <p:cNvPr id="3" name="Content Placeholder 2">
            <a:extLst>
              <a:ext uri="{FF2B5EF4-FFF2-40B4-BE49-F238E27FC236}">
                <a16:creationId xmlns:a16="http://schemas.microsoft.com/office/drawing/2014/main" id="{ECC8AA23-D8D0-93BE-5C5F-103A750B0D2F}"/>
              </a:ext>
            </a:extLst>
          </p:cNvPr>
          <p:cNvSpPr>
            <a:spLocks noGrp="1"/>
          </p:cNvSpPr>
          <p:nvPr>
            <p:ph sz="half" idx="1"/>
          </p:nvPr>
        </p:nvSpPr>
        <p:spPr>
          <a:xfrm>
            <a:off x="585094" y="1857216"/>
            <a:ext cx="5257800" cy="3369858"/>
          </a:xfrm>
          <a:noFill/>
        </p:spPr>
        <p:txBody>
          <a:bodyPr vert="horz" lIns="91440" tIns="45720" rIns="91440" bIns="45720" rtlCol="0" anchor="t">
            <a:normAutofit/>
          </a:bodyPr>
          <a:lstStyle/>
          <a:p>
            <a:r>
              <a:rPr lang="en-US" dirty="0"/>
              <a:t>Reporters are always looking for content.  TV reporters are required to pitch 3-4 stories DAILY to their News Director for consideration</a:t>
            </a:r>
          </a:p>
          <a:p>
            <a:r>
              <a:rPr lang="en-US" dirty="0"/>
              <a:t>Providing frequent press release updates to the News Director of local market stations regarding your Fund’s work will keep the Fund “front of mind” when stories of this nature hit the news  </a:t>
            </a:r>
          </a:p>
          <a:p>
            <a:r>
              <a:rPr lang="en-US" dirty="0"/>
              <a:t>Having a PSA press release ready to go and provide availability for interviews can offer a chance to increase visibility for your Fund</a:t>
            </a:r>
          </a:p>
          <a:p>
            <a:endParaRPr lang="en-US" dirty="0"/>
          </a:p>
        </p:txBody>
      </p:sp>
      <p:pic>
        <p:nvPicPr>
          <p:cNvPr id="7" name="Picture Placeholder 6" descr="A picture containing text, indoor, electronics, computer&#10;&#10;Description automatically generated">
            <a:extLst>
              <a:ext uri="{FF2B5EF4-FFF2-40B4-BE49-F238E27FC236}">
                <a16:creationId xmlns:a16="http://schemas.microsoft.com/office/drawing/2014/main" id="{1B19576B-9528-B822-38B5-7B01686D927E}"/>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696" r="16696"/>
          <a:stretch>
            <a:fillRect/>
          </a:stretch>
        </p:blipFill>
        <p:spPr/>
      </p:pic>
    </p:spTree>
    <p:extLst>
      <p:ext uri="{BB962C8B-B14F-4D97-AF65-F5344CB8AC3E}">
        <p14:creationId xmlns:p14="http://schemas.microsoft.com/office/powerpoint/2010/main" val="2737241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xfrm>
            <a:off x="6581775" y="307975"/>
            <a:ext cx="4133850" cy="1325563"/>
          </a:xfrm>
          <a:noFill/>
        </p:spPr>
        <p:txBody>
          <a:bodyPr anchor="ctr"/>
          <a:lstStyle/>
          <a:p>
            <a:r>
              <a:rPr lang="en-US" dirty="0"/>
              <a:t>Tips &amp; takeaways</a:t>
            </a:r>
          </a:p>
        </p:txBody>
      </p:sp>
      <p:sp>
        <p:nvSpPr>
          <p:cNvPr id="3" name="Content Placeholder 2">
            <a:extLst>
              <a:ext uri="{FF2B5EF4-FFF2-40B4-BE49-F238E27FC236}">
                <a16:creationId xmlns:a16="http://schemas.microsoft.com/office/drawing/2014/main" id="{05948542-FCE1-3AE6-C6C9-17975609DF70}"/>
              </a:ext>
            </a:extLst>
          </p:cNvPr>
          <p:cNvSpPr>
            <a:spLocks noGrp="1"/>
          </p:cNvSpPr>
          <p:nvPr>
            <p:ph sz="half" idx="13"/>
          </p:nvPr>
        </p:nvSpPr>
        <p:spPr>
          <a:xfrm>
            <a:off x="1314449" y="2178050"/>
            <a:ext cx="9191625" cy="2260600"/>
          </a:xfrm>
          <a:noFill/>
        </p:spPr>
        <p:txBody>
          <a:bodyPr vert="horz" lIns="91440" tIns="45720" rIns="91440" bIns="45720" rtlCol="0" anchor="t">
            <a:normAutofit lnSpcReduction="10000"/>
          </a:bodyPr>
          <a:lstStyle/>
          <a:p>
            <a:pPr marL="285750" indent="-285750">
              <a:buFont typeface="Arial" panose="020B0604020202020204" pitchFamily="34" charset="0"/>
              <a:buChar char="•"/>
            </a:pPr>
            <a:r>
              <a:rPr lang="en-US" dirty="0"/>
              <a:t>Set Google alerts to be notified of stories involving dishonest lawyers in your state</a:t>
            </a:r>
          </a:p>
          <a:p>
            <a:pPr marL="285750" indent="-285750">
              <a:buFont typeface="Arial" panose="020B0604020202020204" pitchFamily="34" charset="0"/>
              <a:buChar char="•"/>
            </a:pPr>
            <a:r>
              <a:rPr lang="en-US" dirty="0"/>
              <a:t>Be ready with press release / talking points to send immediately to news partners (print and TV)</a:t>
            </a:r>
          </a:p>
          <a:p>
            <a:pPr marL="285750" indent="-285750">
              <a:buFont typeface="Arial" panose="020B0604020202020204" pitchFamily="34" charset="0"/>
              <a:buChar char="•"/>
            </a:pPr>
            <a:r>
              <a:rPr lang="en-US" dirty="0"/>
              <a:t>Offer to be available for interviews to share public service information/reminders </a:t>
            </a:r>
          </a:p>
          <a:p>
            <a:pPr marL="971550" lvl="1" indent="-285750"/>
            <a:r>
              <a:rPr lang="en-US" dirty="0"/>
              <a:t>Video conferencing interviews have become more prevalent since COVID, making it extremely easy to set up</a:t>
            </a:r>
          </a:p>
          <a:p>
            <a:pPr lvl="1"/>
            <a:endParaRPr lang="en-US" dirty="0"/>
          </a:p>
        </p:txBody>
      </p:sp>
    </p:spTree>
    <p:extLst>
      <p:ext uri="{BB962C8B-B14F-4D97-AF65-F5344CB8AC3E}">
        <p14:creationId xmlns:p14="http://schemas.microsoft.com/office/powerpoint/2010/main" val="414613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4200525" y="161928"/>
            <a:ext cx="3476625" cy="1472974"/>
          </a:xfrm>
          <a:noFill/>
        </p:spPr>
        <p:txBody>
          <a:bodyPr anchor="ctr"/>
          <a:lstStyle/>
          <a:p>
            <a:r>
              <a:rPr lang="en-US" dirty="0"/>
              <a:t>Proposal Idea</a:t>
            </a:r>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sz="quarter" idx="13"/>
          </p:nvPr>
        </p:nvSpPr>
        <p:spPr>
          <a:xfrm>
            <a:off x="838200" y="1838099"/>
            <a:ext cx="10010775" cy="2200501"/>
          </a:xfrm>
          <a:noFill/>
        </p:spPr>
        <p:txBody>
          <a:bodyPr vert="horz" lIns="91440" tIns="45720" rIns="91440" bIns="45720" rtlCol="0" anchor="t">
            <a:normAutofit/>
          </a:bodyPr>
          <a:lstStyle/>
          <a:p>
            <a:r>
              <a:rPr lang="en-US" dirty="0"/>
              <a:t>One 30 or 60 second generic video regarding client protection service funds in general, funded by a grant from the NCPO</a:t>
            </a:r>
          </a:p>
          <a:p>
            <a:r>
              <a:rPr lang="en-US" dirty="0"/>
              <a:t>Each participating Fund would cover the cost of an editor ($500-1,000) to add a unique tag at the end, which would direct viewers to your Fund</a:t>
            </a:r>
          </a:p>
          <a:p>
            <a:r>
              <a:rPr lang="en-US" dirty="0"/>
              <a:t>The video could then be utilized on your webpage, social media, serve as your PSA and shared with community and civic organizations</a:t>
            </a:r>
          </a:p>
        </p:txBody>
      </p:sp>
    </p:spTree>
    <p:extLst>
      <p:ext uri="{BB962C8B-B14F-4D97-AF65-F5344CB8AC3E}">
        <p14:creationId xmlns:p14="http://schemas.microsoft.com/office/powerpoint/2010/main" val="2289576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1AC10B-21A7-6DF7-0F63-2C1F24C43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950" y="755650"/>
            <a:ext cx="8877300" cy="5548313"/>
          </a:xfrm>
          <a:prstGeom prst="rect">
            <a:avLst/>
          </a:prstGeom>
        </p:spPr>
      </p:pic>
    </p:spTree>
    <p:extLst>
      <p:ext uri="{BB962C8B-B14F-4D97-AF65-F5344CB8AC3E}">
        <p14:creationId xmlns:p14="http://schemas.microsoft.com/office/powerpoint/2010/main" val="3604630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xfrm>
            <a:off x="383876" y="764502"/>
            <a:ext cx="5315035" cy="5328996"/>
          </a:xfrm>
          <a:noFill/>
        </p:spPr>
        <p:txBody>
          <a:bodyPr/>
          <a:lstStyle/>
          <a:p>
            <a:r>
              <a:rPr lang="en-US" dirty="0"/>
              <a:t>Thank you</a:t>
            </a:r>
          </a:p>
        </p:txBody>
      </p:sp>
      <p:sp>
        <p:nvSpPr>
          <p:cNvPr id="3" name="Content Placeholder 2">
            <a:extLst>
              <a:ext uri="{FF2B5EF4-FFF2-40B4-BE49-F238E27FC236}">
                <a16:creationId xmlns:a16="http://schemas.microsoft.com/office/drawing/2014/main" id="{1BE98EFF-197D-3136-70B9-7BBD30A48931}"/>
              </a:ext>
            </a:extLst>
          </p:cNvPr>
          <p:cNvSpPr>
            <a:spLocks noGrp="1"/>
          </p:cNvSpPr>
          <p:nvPr>
            <p:ph idx="1"/>
          </p:nvPr>
        </p:nvSpPr>
        <p:spPr>
          <a:xfrm>
            <a:off x="6605455" y="755171"/>
            <a:ext cx="4619937" cy="5315035"/>
          </a:xfrm>
          <a:noFill/>
        </p:spPr>
        <p:txBody>
          <a:bodyPr>
            <a:normAutofit/>
          </a:bodyPr>
          <a:lstStyle/>
          <a:p>
            <a:r>
              <a:rPr lang="en-US" dirty="0"/>
              <a:t>Nancy Bloom</a:t>
            </a:r>
          </a:p>
          <a:p>
            <a:r>
              <a:rPr lang="en-US" dirty="0"/>
              <a:t>757-319-2925</a:t>
            </a:r>
          </a:p>
          <a:p>
            <a:r>
              <a:rPr lang="en-US" dirty="0">
                <a:hlinkClick r:id="rId3"/>
              </a:rPr>
              <a:t>nbloom@vbgov.com</a:t>
            </a:r>
            <a:endParaRPr lang="en-US" dirty="0"/>
          </a:p>
        </p:txBody>
      </p:sp>
    </p:spTree>
    <p:extLst>
      <p:ext uri="{BB962C8B-B14F-4D97-AF65-F5344CB8AC3E}">
        <p14:creationId xmlns:p14="http://schemas.microsoft.com/office/powerpoint/2010/main" val="1562484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xfrm>
            <a:off x="609957" y="1119031"/>
            <a:ext cx="4384736" cy="4619938"/>
          </a:xfrm>
          <a:noFill/>
        </p:spPr>
        <p:txBody>
          <a:bodyPr>
            <a:noAutofit/>
          </a:bodyPr>
          <a:lstStyle/>
          <a:p>
            <a:r>
              <a:rPr lang="en-US" dirty="0"/>
              <a:t>Agenda</a:t>
            </a:r>
          </a:p>
        </p:txBody>
      </p:sp>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xfrm>
            <a:off x="5751374" y="2533650"/>
            <a:ext cx="5830669" cy="3005294"/>
          </a:xfrm>
          <a:noFill/>
        </p:spPr>
        <p:txBody>
          <a:bodyPr>
            <a:normAutofit/>
          </a:bodyPr>
          <a:lstStyle/>
          <a:p>
            <a:r>
              <a:rPr lang="en-US" dirty="0"/>
              <a:t>Introduction</a:t>
            </a:r>
          </a:p>
          <a:p>
            <a:r>
              <a:rPr lang="en-US" dirty="0"/>
              <a:t>Indirect Marketing</a:t>
            </a:r>
          </a:p>
          <a:p>
            <a:r>
              <a:rPr lang="en-US" dirty="0"/>
              <a:t>Leverage Social Media</a:t>
            </a:r>
          </a:p>
          <a:p>
            <a:r>
              <a:rPr lang="en-US" dirty="0"/>
              <a:t>Partner with Media Outlets</a:t>
            </a:r>
          </a:p>
          <a:p>
            <a:r>
              <a:rPr lang="en-US" dirty="0"/>
              <a:t>Proposal Idea</a:t>
            </a:r>
          </a:p>
        </p:txBody>
      </p:sp>
    </p:spTree>
    <p:extLst>
      <p:ext uri="{BB962C8B-B14F-4D97-AF65-F5344CB8AC3E}">
        <p14:creationId xmlns:p14="http://schemas.microsoft.com/office/powerpoint/2010/main" val="392072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3CB3-2956-E8D2-C23D-A3BAA7295DEC}"/>
              </a:ext>
            </a:extLst>
          </p:cNvPr>
          <p:cNvSpPr>
            <a:spLocks noGrp="1"/>
          </p:cNvSpPr>
          <p:nvPr>
            <p:ph type="ctrTitle"/>
          </p:nvPr>
        </p:nvSpPr>
        <p:spPr>
          <a:xfrm>
            <a:off x="2720678" y="1085850"/>
            <a:ext cx="6560142" cy="1703024"/>
          </a:xfrm>
          <a:noFill/>
        </p:spPr>
        <p:txBody>
          <a:bodyPr/>
          <a:lstStyle/>
          <a:p>
            <a:r>
              <a:rPr lang="en-US" sz="5200" dirty="0"/>
              <a:t>Raising Fund</a:t>
            </a:r>
            <a:br>
              <a:rPr lang="en-US" sz="5200" dirty="0"/>
            </a:br>
            <a:r>
              <a:rPr lang="en-US" sz="5200" dirty="0"/>
              <a:t> Awareness &amp; Visibility</a:t>
            </a:r>
          </a:p>
        </p:txBody>
      </p:sp>
      <p:sp>
        <p:nvSpPr>
          <p:cNvPr id="3" name="TextBox 2">
            <a:extLst>
              <a:ext uri="{FF2B5EF4-FFF2-40B4-BE49-F238E27FC236}">
                <a16:creationId xmlns:a16="http://schemas.microsoft.com/office/drawing/2014/main" id="{AB595424-17EE-9FDA-53C8-BB153808CCA3}"/>
              </a:ext>
            </a:extLst>
          </p:cNvPr>
          <p:cNvSpPr txBox="1"/>
          <p:nvPr/>
        </p:nvSpPr>
        <p:spPr>
          <a:xfrm>
            <a:off x="3719512" y="3882169"/>
            <a:ext cx="5229225" cy="1015663"/>
          </a:xfrm>
          <a:prstGeom prst="rect">
            <a:avLst/>
          </a:prstGeom>
          <a:noFill/>
        </p:spPr>
        <p:txBody>
          <a:bodyPr wrap="square" rtlCol="0">
            <a:spAutoFit/>
          </a:bodyPr>
          <a:lstStyle/>
          <a:p>
            <a:r>
              <a:rPr lang="en-US" sz="2000" b="0" i="0" dirty="0">
                <a:solidFill>
                  <a:schemeClr val="bg1"/>
                </a:solidFill>
                <a:effectLst/>
                <a:latin typeface="benton-sans"/>
              </a:rPr>
              <a:t>Any Fund awareness campaign must touch as many people from your target audience as possible by meeting them where they are. </a:t>
            </a:r>
            <a:endParaRPr lang="en-US" sz="2000" dirty="0">
              <a:solidFill>
                <a:schemeClr val="bg1"/>
              </a:solidFill>
            </a:endParaRPr>
          </a:p>
        </p:txBody>
      </p:sp>
    </p:spTree>
    <p:extLst>
      <p:ext uri="{BB962C8B-B14F-4D97-AF65-F5344CB8AC3E}">
        <p14:creationId xmlns:p14="http://schemas.microsoft.com/office/powerpoint/2010/main" val="726953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513E45-4F5C-9394-1D42-7FB6C0170D83}"/>
              </a:ext>
            </a:extLst>
          </p:cNvPr>
          <p:cNvSpPr>
            <a:spLocks noGrp="1"/>
          </p:cNvSpPr>
          <p:nvPr>
            <p:ph type="title"/>
          </p:nvPr>
        </p:nvSpPr>
        <p:spPr>
          <a:xfrm>
            <a:off x="5819447" y="780176"/>
            <a:ext cx="5969882" cy="1073791"/>
          </a:xfrm>
        </p:spPr>
        <p:txBody>
          <a:bodyPr anchor="b">
            <a:normAutofit/>
          </a:bodyPr>
          <a:lstStyle/>
          <a:p>
            <a:pPr algn="ctr"/>
            <a:r>
              <a:rPr lang="en-US" sz="4400" dirty="0"/>
              <a:t>Indirect Marketing</a:t>
            </a:r>
          </a:p>
        </p:txBody>
      </p:sp>
      <p:sp>
        <p:nvSpPr>
          <p:cNvPr id="5" name="Content Placeholder 4">
            <a:extLst>
              <a:ext uri="{FF2B5EF4-FFF2-40B4-BE49-F238E27FC236}">
                <a16:creationId xmlns:a16="http://schemas.microsoft.com/office/drawing/2014/main" id="{55C37F52-5C08-7C02-C9CA-E2AD930A95FB}"/>
              </a:ext>
            </a:extLst>
          </p:cNvPr>
          <p:cNvSpPr>
            <a:spLocks noGrp="1"/>
          </p:cNvSpPr>
          <p:nvPr>
            <p:ph idx="1"/>
          </p:nvPr>
        </p:nvSpPr>
        <p:spPr>
          <a:xfrm>
            <a:off x="5756893" y="2968687"/>
            <a:ext cx="6168407" cy="1931477"/>
          </a:xfrm>
        </p:spPr>
        <p:txBody>
          <a:bodyPr>
            <a:normAutofit lnSpcReduction="10000"/>
          </a:bodyPr>
          <a:lstStyle/>
          <a:p>
            <a:pPr algn="ctr"/>
            <a:r>
              <a:rPr lang="en-US" i="1" dirty="0"/>
              <a:t>Points of Entry</a:t>
            </a:r>
          </a:p>
          <a:p>
            <a:pPr marL="342900" indent="-342900" algn="ctr">
              <a:buFont typeface="Arial" panose="020B0604020202020204" pitchFamily="34" charset="0"/>
              <a:buChar char="•"/>
            </a:pPr>
            <a:endParaRPr lang="en-US" dirty="0"/>
          </a:p>
          <a:p>
            <a:endParaRPr lang="en-US" dirty="0"/>
          </a:p>
          <a:p>
            <a:endParaRPr lang="en-US" sz="1200" dirty="0"/>
          </a:p>
          <a:p>
            <a:pPr>
              <a:lnSpc>
                <a:spcPct val="100000"/>
              </a:lnSpc>
              <a:spcBef>
                <a:spcPts val="0"/>
              </a:spcBef>
            </a:pPr>
            <a:r>
              <a:rPr lang="en-US" sz="1200" dirty="0"/>
              <a:t>         Local Courts and                   Local governments                     State government  </a:t>
            </a:r>
          </a:p>
          <a:p>
            <a:pPr>
              <a:lnSpc>
                <a:spcPct val="100000"/>
              </a:lnSpc>
              <a:spcBef>
                <a:spcPts val="0"/>
              </a:spcBef>
            </a:pPr>
            <a:r>
              <a:rPr lang="en-US" sz="1200" dirty="0"/>
              <a:t>          Bar Associations                     and elected officials                     and elected officials           </a:t>
            </a:r>
            <a:endParaRPr lang="en-US" sz="1600" dirty="0"/>
          </a:p>
          <a:p>
            <a:endParaRPr lang="en-US" dirty="0"/>
          </a:p>
        </p:txBody>
      </p:sp>
      <p:pic>
        <p:nvPicPr>
          <p:cNvPr id="12" name="Picture Placeholder 11">
            <a:extLst>
              <a:ext uri="{FF2B5EF4-FFF2-40B4-BE49-F238E27FC236}">
                <a16:creationId xmlns:a16="http://schemas.microsoft.com/office/drawing/2014/main" id="{9C5E5081-5C85-2DAA-E394-05EE8421004B}"/>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9788" r="9788"/>
          <a:stretch>
            <a:fillRect/>
          </a:stretch>
        </p:blipFill>
        <p:spPr>
          <a:xfrm>
            <a:off x="662730" y="889545"/>
            <a:ext cx="4530064" cy="4638800"/>
          </a:xfrm>
        </p:spPr>
      </p:pic>
      <p:cxnSp>
        <p:nvCxnSpPr>
          <p:cNvPr id="14" name="Straight Connector 13">
            <a:extLst>
              <a:ext uri="{FF2B5EF4-FFF2-40B4-BE49-F238E27FC236}">
                <a16:creationId xmlns:a16="http://schemas.microsoft.com/office/drawing/2014/main" id="{F2D7027D-4B8C-3098-884B-85EDD6590CF8}"/>
              </a:ext>
            </a:extLst>
          </p:cNvPr>
          <p:cNvCxnSpPr>
            <a:cxnSpLocks/>
          </p:cNvCxnSpPr>
          <p:nvPr/>
        </p:nvCxnSpPr>
        <p:spPr>
          <a:xfrm>
            <a:off x="6296442" y="3837177"/>
            <a:ext cx="4815281"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Star: 4 Points 14">
            <a:extLst>
              <a:ext uri="{FF2B5EF4-FFF2-40B4-BE49-F238E27FC236}">
                <a16:creationId xmlns:a16="http://schemas.microsoft.com/office/drawing/2014/main" id="{24F67A33-0BAF-58B7-3878-993D84F5B990}"/>
              </a:ext>
            </a:extLst>
          </p:cNvPr>
          <p:cNvSpPr/>
          <p:nvPr/>
        </p:nvSpPr>
        <p:spPr>
          <a:xfrm>
            <a:off x="6536664" y="3657314"/>
            <a:ext cx="352338" cy="359721"/>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tar: 4 Points 15">
            <a:extLst>
              <a:ext uri="{FF2B5EF4-FFF2-40B4-BE49-F238E27FC236}">
                <a16:creationId xmlns:a16="http://schemas.microsoft.com/office/drawing/2014/main" id="{AC3A37AE-140E-E961-16E2-01CFD7E2A855}"/>
              </a:ext>
            </a:extLst>
          </p:cNvPr>
          <p:cNvSpPr/>
          <p:nvPr/>
        </p:nvSpPr>
        <p:spPr>
          <a:xfrm>
            <a:off x="8452050" y="3657316"/>
            <a:ext cx="352338" cy="359721"/>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tar: 4 Points 16">
            <a:extLst>
              <a:ext uri="{FF2B5EF4-FFF2-40B4-BE49-F238E27FC236}">
                <a16:creationId xmlns:a16="http://schemas.microsoft.com/office/drawing/2014/main" id="{E44E5BC8-3B6F-F969-F225-BEC38AB7C469}"/>
              </a:ext>
            </a:extLst>
          </p:cNvPr>
          <p:cNvSpPr/>
          <p:nvPr/>
        </p:nvSpPr>
        <p:spPr>
          <a:xfrm>
            <a:off x="10500596" y="3657315"/>
            <a:ext cx="352338" cy="359721"/>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9392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874B-BCA9-8420-1595-EDD1865A099A}"/>
              </a:ext>
            </a:extLst>
          </p:cNvPr>
          <p:cNvSpPr>
            <a:spLocks noGrp="1"/>
          </p:cNvSpPr>
          <p:nvPr>
            <p:ph type="title"/>
          </p:nvPr>
        </p:nvSpPr>
        <p:spPr>
          <a:xfrm>
            <a:off x="2305050" y="508001"/>
            <a:ext cx="8401050" cy="939800"/>
          </a:xfrm>
          <a:noFill/>
        </p:spPr>
        <p:txBody>
          <a:bodyPr anchor="ctr"/>
          <a:lstStyle/>
          <a:p>
            <a:r>
              <a:rPr lang="en-US" dirty="0"/>
              <a:t>Additional Governmental Channels</a:t>
            </a:r>
          </a:p>
        </p:txBody>
      </p:sp>
      <p:sp>
        <p:nvSpPr>
          <p:cNvPr id="3" name="Content Placeholder 2">
            <a:extLst>
              <a:ext uri="{FF2B5EF4-FFF2-40B4-BE49-F238E27FC236}">
                <a16:creationId xmlns:a16="http://schemas.microsoft.com/office/drawing/2014/main" id="{68A5FD2B-E3E5-1C2B-0151-21F216B14A33}"/>
              </a:ext>
            </a:extLst>
          </p:cNvPr>
          <p:cNvSpPr>
            <a:spLocks noGrp="1"/>
          </p:cNvSpPr>
          <p:nvPr>
            <p:ph sz="half" idx="1"/>
          </p:nvPr>
        </p:nvSpPr>
        <p:spPr>
          <a:xfrm>
            <a:off x="5972172" y="1595078"/>
            <a:ext cx="5343527" cy="4897795"/>
          </a:xfrm>
          <a:noFill/>
        </p:spPr>
        <p:txBody>
          <a:bodyPr>
            <a:normAutofit fontScale="85000" lnSpcReduction="10000"/>
          </a:bodyPr>
          <a:lstStyle/>
          <a:p>
            <a:pPr marL="571500" lvl="1" indent="-342900">
              <a:buFont typeface="Wingdings" panose="05000000000000000000" pitchFamily="2" charset="2"/>
              <a:buChar char="ü"/>
            </a:pPr>
            <a:r>
              <a:rPr lang="en-US" dirty="0"/>
              <a:t>Public Health Departments</a:t>
            </a:r>
          </a:p>
          <a:p>
            <a:pPr marL="571500" lvl="1" indent="-342900">
              <a:buFont typeface="Wingdings" panose="05000000000000000000" pitchFamily="2" charset="2"/>
              <a:buChar char="ü"/>
            </a:pPr>
            <a:r>
              <a:rPr lang="en-US" dirty="0"/>
              <a:t>Consumer Affairs Division</a:t>
            </a:r>
          </a:p>
          <a:p>
            <a:pPr marL="571500" lvl="1" indent="-342900">
              <a:buFont typeface="Wingdings" panose="05000000000000000000" pitchFamily="2" charset="2"/>
              <a:buChar char="ü"/>
            </a:pPr>
            <a:r>
              <a:rPr lang="en-US" dirty="0"/>
              <a:t>Human (Social) Services Departments</a:t>
            </a:r>
          </a:p>
          <a:p>
            <a:pPr marL="937260" lvl="2" indent="-342900">
              <a:buFont typeface="Wingdings" panose="05000000000000000000" pitchFamily="2" charset="2"/>
              <a:buChar char="ü"/>
            </a:pPr>
            <a:r>
              <a:rPr lang="en-US" dirty="0"/>
              <a:t>APS</a:t>
            </a:r>
          </a:p>
          <a:p>
            <a:pPr marL="937260" lvl="2" indent="-342900">
              <a:spcBef>
                <a:spcPts val="0"/>
              </a:spcBef>
              <a:spcAft>
                <a:spcPts val="1200"/>
              </a:spcAft>
              <a:buFont typeface="Wingdings" panose="05000000000000000000" pitchFamily="2" charset="2"/>
              <a:buChar char="ü"/>
            </a:pPr>
            <a:r>
              <a:rPr lang="en-US" dirty="0"/>
              <a:t>Senior Resource Guides</a:t>
            </a:r>
          </a:p>
          <a:p>
            <a:pPr marL="937260" lvl="2" indent="-342900">
              <a:spcBef>
                <a:spcPts val="0"/>
              </a:spcBef>
              <a:spcAft>
                <a:spcPts val="1200"/>
              </a:spcAft>
              <a:buFont typeface="Wingdings" panose="05000000000000000000" pitchFamily="2" charset="2"/>
              <a:buChar char="ü"/>
            </a:pPr>
            <a:r>
              <a:rPr lang="en-US" dirty="0"/>
              <a:t>Disabled Resource Guides</a:t>
            </a:r>
          </a:p>
          <a:p>
            <a:pPr marL="937260" lvl="2" indent="-342900">
              <a:spcBef>
                <a:spcPts val="0"/>
              </a:spcBef>
              <a:spcAft>
                <a:spcPts val="1200"/>
              </a:spcAft>
              <a:buFont typeface="Wingdings" panose="05000000000000000000" pitchFamily="2" charset="2"/>
              <a:buChar char="ü"/>
            </a:pPr>
            <a:r>
              <a:rPr lang="en-US" dirty="0"/>
              <a:t>Veterans Resource Guides</a:t>
            </a:r>
          </a:p>
          <a:p>
            <a:pPr marL="571500" lvl="1" indent="-342900">
              <a:buFont typeface="Wingdings" panose="05000000000000000000" pitchFamily="2" charset="2"/>
              <a:buChar char="ü"/>
            </a:pPr>
            <a:r>
              <a:rPr lang="en-US" dirty="0"/>
              <a:t>Offices of Immigrant and Refugee Relations </a:t>
            </a:r>
          </a:p>
          <a:p>
            <a:pPr marL="571500" lvl="1" indent="-342900">
              <a:buFont typeface="Wingdings" panose="05000000000000000000" pitchFamily="2" charset="2"/>
              <a:buChar char="ü"/>
            </a:pPr>
            <a:r>
              <a:rPr lang="en-US" dirty="0"/>
              <a:t>Human Rights Commission</a:t>
            </a:r>
          </a:p>
          <a:p>
            <a:pPr marL="571500" lvl="1" indent="-342900">
              <a:buFont typeface="Wingdings" panose="05000000000000000000" pitchFamily="2" charset="2"/>
              <a:buChar char="ü"/>
            </a:pPr>
            <a:r>
              <a:rPr lang="en-US" dirty="0"/>
              <a:t>Libraries </a:t>
            </a:r>
          </a:p>
          <a:p>
            <a:pPr marL="571500" lvl="1" indent="-342900">
              <a:buFont typeface="Wingdings" panose="05000000000000000000" pitchFamily="2" charset="2"/>
              <a:buChar char="ü"/>
            </a:pPr>
            <a:r>
              <a:rPr lang="en-US" dirty="0"/>
              <a:t>DMV</a:t>
            </a:r>
          </a:p>
          <a:p>
            <a:pPr marL="571500" lvl="1" indent="-342900">
              <a:spcAft>
                <a:spcPts val="1200"/>
              </a:spcAft>
              <a:buFont typeface="Wingdings" panose="05000000000000000000" pitchFamily="2" charset="2"/>
              <a:buChar char="ü"/>
            </a:pPr>
            <a:r>
              <a:rPr lang="en-US" dirty="0"/>
              <a:t>Neighborhood Associations</a:t>
            </a:r>
          </a:p>
        </p:txBody>
      </p:sp>
      <p:sp>
        <p:nvSpPr>
          <p:cNvPr id="4" name="Content Placeholder 3">
            <a:extLst>
              <a:ext uri="{FF2B5EF4-FFF2-40B4-BE49-F238E27FC236}">
                <a16:creationId xmlns:a16="http://schemas.microsoft.com/office/drawing/2014/main" id="{ACFBB810-3430-2C29-1AA0-9744AA0A1AA3}"/>
              </a:ext>
            </a:extLst>
          </p:cNvPr>
          <p:cNvSpPr>
            <a:spLocks noGrp="1"/>
          </p:cNvSpPr>
          <p:nvPr>
            <p:ph sz="half" idx="15"/>
          </p:nvPr>
        </p:nvSpPr>
        <p:spPr>
          <a:xfrm>
            <a:off x="771265" y="1737954"/>
            <a:ext cx="4541011" cy="3571161"/>
          </a:xfrm>
          <a:noFill/>
        </p:spPr>
        <p:txBody>
          <a:bodyPr>
            <a:normAutofit lnSpcReduction="10000"/>
          </a:bodyPr>
          <a:lstStyle/>
          <a:p>
            <a:pPr marL="342900" indent="-342900">
              <a:buFont typeface="Wingdings" panose="05000000000000000000" pitchFamily="2" charset="2"/>
              <a:buChar char="ü"/>
            </a:pPr>
            <a:r>
              <a:rPr lang="en-US" dirty="0"/>
              <a:t>Courts (video screens – PSA)</a:t>
            </a:r>
          </a:p>
          <a:p>
            <a:pPr marL="571500" lvl="1" indent="-342900">
              <a:buFont typeface="Wingdings" panose="05000000000000000000" pitchFamily="2" charset="2"/>
              <a:buChar char="ü"/>
            </a:pPr>
            <a:r>
              <a:rPr lang="en-US" dirty="0"/>
              <a:t>Translation services staff</a:t>
            </a:r>
          </a:p>
          <a:p>
            <a:pPr marL="342900" indent="-342900">
              <a:buFont typeface="Wingdings" panose="05000000000000000000" pitchFamily="2" charset="2"/>
              <a:buChar char="ü"/>
            </a:pPr>
            <a:r>
              <a:rPr lang="en-US" dirty="0"/>
              <a:t>Jails (TV monitors)*</a:t>
            </a:r>
          </a:p>
          <a:p>
            <a:pPr marL="571500" lvl="1" indent="-342900">
              <a:buFont typeface="Wingdings" panose="05000000000000000000" pitchFamily="2" charset="2"/>
              <a:buChar char="ü"/>
            </a:pPr>
            <a:r>
              <a:rPr lang="en-US" dirty="0"/>
              <a:t>Inmate Handbook/Newsletter (PSA)*</a:t>
            </a:r>
          </a:p>
          <a:p>
            <a:pPr marL="342900" indent="-342900">
              <a:buFont typeface="Wingdings" panose="05000000000000000000" pitchFamily="2" charset="2"/>
              <a:buChar char="ü"/>
            </a:pPr>
            <a:r>
              <a:rPr lang="en-US" dirty="0"/>
              <a:t>Legal Services/Legal Aid Offices</a:t>
            </a:r>
          </a:p>
          <a:p>
            <a:pPr marL="342900" indent="-342900">
              <a:buFont typeface="Wingdings" panose="05000000000000000000" pitchFamily="2" charset="2"/>
              <a:buChar char="ü"/>
            </a:pPr>
            <a:r>
              <a:rPr lang="en-US" dirty="0"/>
              <a:t>Public Defenders Offices</a:t>
            </a:r>
          </a:p>
          <a:p>
            <a:pPr marL="342900" indent="-342900">
              <a:buFont typeface="Wingdings" panose="05000000000000000000" pitchFamily="2" charset="2"/>
              <a:buChar char="ü"/>
            </a:pPr>
            <a:r>
              <a:rPr lang="en-US" dirty="0"/>
              <a:t>Bar Association CLE Classes</a:t>
            </a:r>
          </a:p>
        </p:txBody>
      </p:sp>
    </p:spTree>
    <p:extLst>
      <p:ext uri="{BB962C8B-B14F-4D97-AF65-F5344CB8AC3E}">
        <p14:creationId xmlns:p14="http://schemas.microsoft.com/office/powerpoint/2010/main" val="1127649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874B-BCA9-8420-1595-EDD1865A099A}"/>
              </a:ext>
            </a:extLst>
          </p:cNvPr>
          <p:cNvSpPr>
            <a:spLocks noGrp="1"/>
          </p:cNvSpPr>
          <p:nvPr>
            <p:ph type="title"/>
          </p:nvPr>
        </p:nvSpPr>
        <p:spPr>
          <a:xfrm>
            <a:off x="3838574" y="491353"/>
            <a:ext cx="4657725" cy="1325563"/>
          </a:xfrm>
          <a:noFill/>
        </p:spPr>
        <p:txBody>
          <a:bodyPr anchor="ctr"/>
          <a:lstStyle/>
          <a:p>
            <a:r>
              <a:rPr lang="en-US" dirty="0"/>
              <a:t>Civic Organizations</a:t>
            </a:r>
          </a:p>
        </p:txBody>
      </p:sp>
      <p:sp>
        <p:nvSpPr>
          <p:cNvPr id="4" name="Content Placeholder 3">
            <a:extLst>
              <a:ext uri="{FF2B5EF4-FFF2-40B4-BE49-F238E27FC236}">
                <a16:creationId xmlns:a16="http://schemas.microsoft.com/office/drawing/2014/main" id="{ACFBB810-3430-2C29-1AA0-9744AA0A1AA3}"/>
              </a:ext>
            </a:extLst>
          </p:cNvPr>
          <p:cNvSpPr>
            <a:spLocks noGrp="1"/>
          </p:cNvSpPr>
          <p:nvPr>
            <p:ph sz="half" idx="15"/>
          </p:nvPr>
        </p:nvSpPr>
        <p:spPr>
          <a:xfrm>
            <a:off x="6667500" y="1816916"/>
            <a:ext cx="4850584" cy="3571161"/>
          </a:xfrm>
          <a:noFill/>
        </p:spPr>
        <p:txBody>
          <a:bodyPr>
            <a:normAutofit/>
          </a:bodyPr>
          <a:lstStyle/>
          <a:p>
            <a:pPr marL="342900" indent="-342900">
              <a:buFont typeface="Wingdings" panose="05000000000000000000" pitchFamily="2" charset="2"/>
              <a:buChar char="ü"/>
            </a:pPr>
            <a:r>
              <a:rPr lang="en-US" dirty="0"/>
              <a:t>Faith-based organizations</a:t>
            </a:r>
          </a:p>
          <a:p>
            <a:pPr marL="571500" lvl="1" indent="-342900">
              <a:buFont typeface="Wingdings" panose="05000000000000000000" pitchFamily="2" charset="2"/>
              <a:buChar char="ü"/>
            </a:pPr>
            <a:r>
              <a:rPr lang="en-US" dirty="0"/>
              <a:t>Faith-based networks (e.g. The Bridge Network of Churches, Interdenominational, Catholic Charities of XXXXXX)</a:t>
            </a:r>
          </a:p>
        </p:txBody>
      </p:sp>
      <p:sp>
        <p:nvSpPr>
          <p:cNvPr id="6" name="Content Placeholder 5">
            <a:extLst>
              <a:ext uri="{FF2B5EF4-FFF2-40B4-BE49-F238E27FC236}">
                <a16:creationId xmlns:a16="http://schemas.microsoft.com/office/drawing/2014/main" id="{9CB18C1B-7AC6-7102-396E-9B0A30FC37E9}"/>
              </a:ext>
            </a:extLst>
          </p:cNvPr>
          <p:cNvSpPr>
            <a:spLocks noGrp="1"/>
          </p:cNvSpPr>
          <p:nvPr>
            <p:ph sz="half" idx="1"/>
          </p:nvPr>
        </p:nvSpPr>
        <p:spPr>
          <a:xfrm>
            <a:off x="816789" y="1742973"/>
            <a:ext cx="5498285" cy="4297680"/>
          </a:xfrm>
        </p:spPr>
        <p:txBody>
          <a:bodyPr>
            <a:normAutofit/>
          </a:bodyPr>
          <a:lstStyle/>
          <a:p>
            <a:pPr marL="342900" indent="-342900">
              <a:buFont typeface="Wingdings" panose="05000000000000000000" pitchFamily="2" charset="2"/>
              <a:buChar char="ü"/>
            </a:pPr>
            <a:r>
              <a:rPr lang="en-US" dirty="0"/>
              <a:t>Community Associations Institute’s Community Association </a:t>
            </a:r>
            <a:r>
              <a:rPr lang="en-US" i="1" dirty="0"/>
              <a:t>Law Reporter (</a:t>
            </a:r>
            <a:r>
              <a:rPr lang="en-US" i="1" dirty="0">
                <a:hlinkClick r:id="rId3"/>
              </a:rPr>
              <a:t>https://www.caionline.org/Publications/Pages/CommunityAssociationLawReporter.aspx</a:t>
            </a:r>
            <a:r>
              <a:rPr lang="en-US" i="1" dirty="0"/>
              <a:t>)</a:t>
            </a:r>
          </a:p>
          <a:p>
            <a:pPr marL="342900" indent="-342900">
              <a:buFont typeface="Wingdings" panose="05000000000000000000" pitchFamily="2" charset="2"/>
              <a:buChar char="ü"/>
            </a:pPr>
            <a:r>
              <a:rPr lang="en-US" dirty="0"/>
              <a:t>Local chapters of Community Associations Institute (</a:t>
            </a:r>
            <a:r>
              <a:rPr lang="en-US" dirty="0">
                <a:hlinkClick r:id="rId4"/>
              </a:rPr>
              <a:t>www.caionline.org</a:t>
            </a:r>
            <a:r>
              <a:rPr lang="en-US" dirty="0"/>
              <a:t>) </a:t>
            </a:r>
          </a:p>
          <a:p>
            <a:pPr marL="342900" indent="-342900">
              <a:buFont typeface="Wingdings" panose="05000000000000000000" pitchFamily="2" charset="2"/>
              <a:buChar char="ü"/>
            </a:pPr>
            <a:r>
              <a:rPr lang="en-US" dirty="0"/>
              <a:t>Local Chambers of Commerce</a:t>
            </a:r>
          </a:p>
          <a:p>
            <a:pPr marL="571500" lvl="1" indent="-342900">
              <a:buFont typeface="Wingdings" panose="05000000000000000000" pitchFamily="2" charset="2"/>
              <a:buChar char="ü"/>
            </a:pPr>
            <a:r>
              <a:rPr lang="en-US" dirty="0"/>
              <a:t>Individual specialized CoC: e.g., Hispanic Chamber of Commerce, Pacific Islander and Asian Chamber of Commerce</a:t>
            </a:r>
          </a:p>
          <a:p>
            <a:endParaRPr lang="en-US" dirty="0"/>
          </a:p>
        </p:txBody>
      </p:sp>
    </p:spTree>
    <p:extLst>
      <p:ext uri="{BB962C8B-B14F-4D97-AF65-F5344CB8AC3E}">
        <p14:creationId xmlns:p14="http://schemas.microsoft.com/office/powerpoint/2010/main" val="73570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A33159-D030-2F82-A142-F75940728319}"/>
              </a:ext>
            </a:extLst>
          </p:cNvPr>
          <p:cNvSpPr>
            <a:spLocks noGrp="1"/>
          </p:cNvSpPr>
          <p:nvPr>
            <p:ph sz="quarter" idx="13"/>
          </p:nvPr>
        </p:nvSpPr>
        <p:spPr>
          <a:xfrm>
            <a:off x="2745921" y="1732646"/>
            <a:ext cx="2238375" cy="4284889"/>
          </a:xfrm>
          <a:noFill/>
        </p:spPr>
        <p:txBody>
          <a:bodyPr vert="horz" lIns="91440" tIns="45720" rIns="91440" bIns="45720" rtlCol="0" anchor="t">
            <a:normAutofit/>
          </a:bodyPr>
          <a:lstStyle/>
          <a:p>
            <a:pPr>
              <a:buFont typeface="Wingdings" panose="05000000000000000000" pitchFamily="2" charset="2"/>
              <a:buChar char="ü"/>
            </a:pPr>
            <a:r>
              <a:rPr lang="en-US" dirty="0"/>
              <a:t>Cultural Centers</a:t>
            </a:r>
          </a:p>
          <a:p>
            <a:pPr>
              <a:buFont typeface="Wingdings" panose="05000000000000000000" pitchFamily="2" charset="2"/>
              <a:buChar char="ü"/>
            </a:pPr>
            <a:r>
              <a:rPr lang="en-US" dirty="0"/>
              <a:t>Rotary Clubs*</a:t>
            </a:r>
          </a:p>
          <a:p>
            <a:pPr>
              <a:buFont typeface="Wingdings" panose="05000000000000000000" pitchFamily="2" charset="2"/>
              <a:buChar char="ü"/>
            </a:pPr>
            <a:r>
              <a:rPr lang="en-US" dirty="0"/>
              <a:t>Kiwanis Clubs*</a:t>
            </a:r>
          </a:p>
          <a:p>
            <a:pPr>
              <a:buFont typeface="Wingdings" panose="05000000000000000000" pitchFamily="2" charset="2"/>
              <a:buChar char="ü"/>
            </a:pPr>
            <a:r>
              <a:rPr lang="en-US" dirty="0"/>
              <a:t>Lions Club*</a:t>
            </a:r>
          </a:p>
          <a:p>
            <a:pPr>
              <a:buFont typeface="Wingdings" panose="05000000000000000000" pitchFamily="2" charset="2"/>
              <a:buChar char="ü"/>
            </a:pPr>
            <a:r>
              <a:rPr lang="en-US" dirty="0"/>
              <a:t>Jaycees</a:t>
            </a:r>
          </a:p>
          <a:p>
            <a:pPr>
              <a:buFont typeface="Wingdings" panose="05000000000000000000" pitchFamily="2" charset="2"/>
              <a:buChar char="ü"/>
            </a:pPr>
            <a:r>
              <a:rPr lang="en-US" dirty="0"/>
              <a:t>Shriners</a:t>
            </a:r>
          </a:p>
          <a:p>
            <a:pPr marL="0" indent="0">
              <a:buNone/>
            </a:pPr>
            <a:endParaRPr lang="en-US" dirty="0"/>
          </a:p>
          <a:p>
            <a:pPr marL="0" indent="0">
              <a:buNone/>
            </a:pPr>
            <a:r>
              <a:rPr lang="en-US" dirty="0"/>
              <a:t>*</a:t>
            </a:r>
            <a:r>
              <a:rPr lang="en-US" sz="1400" dirty="0"/>
              <a:t>Presentations can be done remotely via Zoom </a:t>
            </a:r>
            <a:endParaRPr lang="en-US" dirty="0"/>
          </a:p>
        </p:txBody>
      </p:sp>
      <p:sp>
        <p:nvSpPr>
          <p:cNvPr id="6" name="Title 1">
            <a:extLst>
              <a:ext uri="{FF2B5EF4-FFF2-40B4-BE49-F238E27FC236}">
                <a16:creationId xmlns:a16="http://schemas.microsoft.com/office/drawing/2014/main" id="{5591F913-7B9E-8F00-AA06-7D5B4CE4B781}"/>
              </a:ext>
            </a:extLst>
          </p:cNvPr>
          <p:cNvSpPr>
            <a:spLocks noGrp="1"/>
          </p:cNvSpPr>
          <p:nvPr>
            <p:ph type="title"/>
          </p:nvPr>
        </p:nvSpPr>
        <p:spPr>
          <a:xfrm>
            <a:off x="202746" y="149814"/>
            <a:ext cx="6619876" cy="1325563"/>
          </a:xfrm>
          <a:noFill/>
        </p:spPr>
        <p:txBody>
          <a:bodyPr anchor="ctr"/>
          <a:lstStyle/>
          <a:p>
            <a:r>
              <a:rPr lang="en-US" dirty="0"/>
              <a:t>Civic Organizations (cont’d)</a:t>
            </a:r>
          </a:p>
        </p:txBody>
      </p:sp>
      <p:sp>
        <p:nvSpPr>
          <p:cNvPr id="2" name="Content Placeholder 2">
            <a:extLst>
              <a:ext uri="{FF2B5EF4-FFF2-40B4-BE49-F238E27FC236}">
                <a16:creationId xmlns:a16="http://schemas.microsoft.com/office/drawing/2014/main" id="{B435E46A-0513-1BB6-BE4B-BE325508EA23}"/>
              </a:ext>
            </a:extLst>
          </p:cNvPr>
          <p:cNvSpPr txBox="1">
            <a:spLocks/>
          </p:cNvSpPr>
          <p:nvPr/>
        </p:nvSpPr>
        <p:spPr>
          <a:xfrm>
            <a:off x="6345693" y="1742623"/>
            <a:ext cx="2428875" cy="4284889"/>
          </a:xfrm>
          <a:prstGeom prst="rect">
            <a:avLst/>
          </a:prstGeom>
          <a:no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spcAft>
                <a:spcPts val="800"/>
              </a:spcAft>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spcAft>
                <a:spcPts val="800"/>
              </a:spcAft>
              <a:buClr>
                <a:schemeClr val="accent2"/>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1000"/>
              </a:spcBef>
              <a:spcAft>
                <a:spcPts val="800"/>
              </a:spcAft>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1000"/>
              </a:spcBef>
              <a:spcAft>
                <a:spcPts val="800"/>
              </a:spcAft>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1000"/>
              </a:spcBef>
              <a:spcAft>
                <a:spcPts val="800"/>
              </a:spcAft>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dirty="0"/>
              <a:t>VFW Halls</a:t>
            </a:r>
          </a:p>
          <a:p>
            <a:pPr>
              <a:buFont typeface="Wingdings" panose="05000000000000000000" pitchFamily="2" charset="2"/>
              <a:buChar char="ü"/>
            </a:pPr>
            <a:r>
              <a:rPr lang="en-US" dirty="0"/>
              <a:t>YMCA</a:t>
            </a:r>
          </a:p>
          <a:p>
            <a:pPr>
              <a:buFont typeface="Wingdings" panose="05000000000000000000" pitchFamily="2" charset="2"/>
              <a:buChar char="ü"/>
            </a:pPr>
            <a:r>
              <a:rPr lang="en-US" dirty="0"/>
              <a:t>Crime Solvers**</a:t>
            </a:r>
          </a:p>
          <a:p>
            <a:pPr>
              <a:buFont typeface="Wingdings" panose="05000000000000000000" pitchFamily="2" charset="2"/>
              <a:buChar char="ü"/>
            </a:pPr>
            <a:r>
              <a:rPr lang="en-US" dirty="0"/>
              <a:t>Crime Stoppers**</a:t>
            </a:r>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en-US" dirty="0"/>
          </a:p>
          <a:p>
            <a:pPr marL="0" indent="0">
              <a:buNone/>
            </a:pPr>
            <a:r>
              <a:rPr lang="en-US" sz="1400" dirty="0"/>
              <a:t>** Influential, civic-minded individuals</a:t>
            </a:r>
          </a:p>
        </p:txBody>
      </p:sp>
    </p:spTree>
    <p:extLst>
      <p:ext uri="{BB962C8B-B14F-4D97-AF65-F5344CB8AC3E}">
        <p14:creationId xmlns:p14="http://schemas.microsoft.com/office/powerpoint/2010/main" val="2336101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0A76-B788-B363-104E-266B7C7F7208}"/>
              </a:ext>
            </a:extLst>
          </p:cNvPr>
          <p:cNvSpPr>
            <a:spLocks noGrp="1"/>
          </p:cNvSpPr>
          <p:nvPr>
            <p:ph type="title"/>
          </p:nvPr>
        </p:nvSpPr>
        <p:spPr>
          <a:xfrm>
            <a:off x="559876" y="217250"/>
            <a:ext cx="5353050" cy="1325563"/>
          </a:xfrm>
          <a:noFill/>
        </p:spPr>
        <p:txBody>
          <a:bodyPr anchor="ctr"/>
          <a:lstStyle/>
          <a:p>
            <a:r>
              <a:rPr lang="en-US" dirty="0"/>
              <a:t>Leverage Social Media</a:t>
            </a:r>
          </a:p>
        </p:txBody>
      </p:sp>
      <p:pic>
        <p:nvPicPr>
          <p:cNvPr id="1026" name="Picture 2" descr="Facebook And Instagram Down—Here's What's Happened And Why">
            <a:extLst>
              <a:ext uri="{FF2B5EF4-FFF2-40B4-BE49-F238E27FC236}">
                <a16:creationId xmlns:a16="http://schemas.microsoft.com/office/drawing/2014/main" id="{07FE3DAF-E819-51C1-93BE-38BE675E5A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57179">
            <a:off x="474979" y="1863317"/>
            <a:ext cx="2679592" cy="17775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Real History of X (Formerly Twitter), in Brief">
            <a:extLst>
              <a:ext uri="{FF2B5EF4-FFF2-40B4-BE49-F238E27FC236}">
                <a16:creationId xmlns:a16="http://schemas.microsoft.com/office/drawing/2014/main" id="{32466A24-EF6E-F62B-E839-A0C75B59D094}"/>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8122046" y="718873"/>
            <a:ext cx="2565004" cy="17100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5 Reasons To Share Company Content On Personal LinkedIn Pages">
            <a:extLst>
              <a:ext uri="{FF2B5EF4-FFF2-40B4-BE49-F238E27FC236}">
                <a16:creationId xmlns:a16="http://schemas.microsoft.com/office/drawing/2014/main" id="{47DC6E13-1EEE-E6D6-61AB-091010165A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13671">
            <a:off x="5003951" y="4695563"/>
            <a:ext cx="2374598" cy="15814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A31C4A-39BB-13D6-7E19-ACF2962F4898}"/>
              </a:ext>
            </a:extLst>
          </p:cNvPr>
          <p:cNvSpPr txBox="1"/>
          <p:nvPr/>
        </p:nvSpPr>
        <p:spPr>
          <a:xfrm>
            <a:off x="1112326" y="4528768"/>
            <a:ext cx="3733800" cy="923330"/>
          </a:xfrm>
          <a:prstGeom prst="rect">
            <a:avLst/>
          </a:prstGeom>
          <a:noFill/>
        </p:spPr>
        <p:txBody>
          <a:bodyPr wrap="square" rtlCol="0">
            <a:spAutoFit/>
          </a:bodyPr>
          <a:lstStyle/>
          <a:p>
            <a:r>
              <a:rPr lang="en-US" b="0" i="0" dirty="0">
                <a:solidFill>
                  <a:srgbClr val="001D35"/>
                </a:solidFill>
                <a:effectLst/>
                <a:latin typeface="Google Sans"/>
              </a:rPr>
              <a:t>Publish content regularly: Write content for all the questions people have about your Fund</a:t>
            </a:r>
            <a:endParaRPr lang="en-US" dirty="0"/>
          </a:p>
        </p:txBody>
      </p:sp>
      <p:sp>
        <p:nvSpPr>
          <p:cNvPr id="4" name="TextBox 3">
            <a:extLst>
              <a:ext uri="{FF2B5EF4-FFF2-40B4-BE49-F238E27FC236}">
                <a16:creationId xmlns:a16="http://schemas.microsoft.com/office/drawing/2014/main" id="{66C94D2B-9106-CD52-41A4-8AFD2859D9AD}"/>
              </a:ext>
            </a:extLst>
          </p:cNvPr>
          <p:cNvSpPr txBox="1"/>
          <p:nvPr/>
        </p:nvSpPr>
        <p:spPr>
          <a:xfrm>
            <a:off x="7750457" y="3967461"/>
            <a:ext cx="3981450" cy="923330"/>
          </a:xfrm>
          <a:prstGeom prst="rect">
            <a:avLst/>
          </a:prstGeom>
          <a:noFill/>
        </p:spPr>
        <p:txBody>
          <a:bodyPr wrap="square" rtlCol="0">
            <a:spAutoFit/>
          </a:bodyPr>
          <a:lstStyle/>
          <a:p>
            <a:pPr algn="ctr" fontAlgn="ctr"/>
            <a:r>
              <a:rPr lang="en-US" b="0" i="0" dirty="0">
                <a:solidFill>
                  <a:srgbClr val="001D35"/>
                </a:solidFill>
                <a:effectLst/>
                <a:latin typeface="Google Sans"/>
              </a:rPr>
              <a:t>Interact with followers: Build a community by interacting with followers on social media </a:t>
            </a:r>
          </a:p>
        </p:txBody>
      </p:sp>
      <p:sp>
        <p:nvSpPr>
          <p:cNvPr id="5" name="TextBox 4">
            <a:extLst>
              <a:ext uri="{FF2B5EF4-FFF2-40B4-BE49-F238E27FC236}">
                <a16:creationId xmlns:a16="http://schemas.microsoft.com/office/drawing/2014/main" id="{151BF5A9-182C-27AD-DDC0-B0690599C418}"/>
              </a:ext>
            </a:extLst>
          </p:cNvPr>
          <p:cNvSpPr txBox="1"/>
          <p:nvPr/>
        </p:nvSpPr>
        <p:spPr>
          <a:xfrm>
            <a:off x="4069955" y="1638924"/>
            <a:ext cx="2647950" cy="646331"/>
          </a:xfrm>
          <a:prstGeom prst="rect">
            <a:avLst/>
          </a:prstGeom>
          <a:noFill/>
        </p:spPr>
        <p:txBody>
          <a:bodyPr wrap="square" rtlCol="0">
            <a:spAutoFit/>
          </a:bodyPr>
          <a:lstStyle/>
          <a:p>
            <a:r>
              <a:rPr lang="en-US" dirty="0">
                <a:solidFill>
                  <a:srgbClr val="001D35"/>
                </a:solidFill>
                <a:latin typeface="Google Sans"/>
              </a:rPr>
              <a:t>Reels (short videos on Instagram</a:t>
            </a:r>
          </a:p>
        </p:txBody>
      </p:sp>
      <p:sp>
        <p:nvSpPr>
          <p:cNvPr id="6" name="Title 1">
            <a:extLst>
              <a:ext uri="{FF2B5EF4-FFF2-40B4-BE49-F238E27FC236}">
                <a16:creationId xmlns:a16="http://schemas.microsoft.com/office/drawing/2014/main" id="{9A60F779-6880-45F0-3F3E-804E243D3C3E}"/>
              </a:ext>
            </a:extLst>
          </p:cNvPr>
          <p:cNvSpPr txBox="1">
            <a:spLocks/>
          </p:cNvSpPr>
          <p:nvPr/>
        </p:nvSpPr>
        <p:spPr>
          <a:xfrm>
            <a:off x="3615954" y="2641898"/>
            <a:ext cx="4593943" cy="1325563"/>
          </a:xfrm>
          <a:prstGeom prst="rect">
            <a:avLst/>
          </a:prstGeom>
          <a:noFill/>
        </p:spPr>
        <p:txBody>
          <a:bodyPr vert="horz" lIns="91440" tIns="45720" rIns="91440" bIns="4572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Bradley Hand ITC" panose="03070402050302030203" pitchFamily="66" charset="0"/>
              </a:rPr>
              <a:t>STORYTELLING</a:t>
            </a:r>
          </a:p>
        </p:txBody>
      </p:sp>
    </p:spTree>
    <p:extLst>
      <p:ext uri="{BB962C8B-B14F-4D97-AF65-F5344CB8AC3E}">
        <p14:creationId xmlns:p14="http://schemas.microsoft.com/office/powerpoint/2010/main" val="4098765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4FBDEE2E-8855-89BE-A57B-DAD9CD7A8BE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3" name="TextBox 2">
            <a:extLst>
              <a:ext uri="{FF2B5EF4-FFF2-40B4-BE49-F238E27FC236}">
                <a16:creationId xmlns:a16="http://schemas.microsoft.com/office/drawing/2014/main" id="{ADB2F585-217B-34C9-2354-E16FFBB94EC2}"/>
              </a:ext>
            </a:extLst>
          </p:cNvPr>
          <p:cNvSpPr txBox="1"/>
          <p:nvPr/>
        </p:nvSpPr>
        <p:spPr>
          <a:xfrm>
            <a:off x="5641685" y="1745814"/>
            <a:ext cx="3340390" cy="876587"/>
          </a:xfrm>
          <a:prstGeom prst="rect">
            <a:avLst/>
          </a:prstGeom>
          <a:noFill/>
        </p:spPr>
        <p:txBody>
          <a:bodyPr wrap="square" rtlCol="0">
            <a:spAutoFit/>
          </a:bodyPr>
          <a:lstStyle/>
          <a:p>
            <a:pPr>
              <a:lnSpc>
                <a:spcPct val="150000"/>
              </a:lnSpc>
              <a:buClr>
                <a:schemeClr val="accent2"/>
              </a:buClr>
            </a:pPr>
            <a:r>
              <a:rPr lang="en-US" dirty="0"/>
              <a:t>WAVY TV 10, Aug. 22, 2024</a:t>
            </a:r>
          </a:p>
          <a:p>
            <a:pPr>
              <a:lnSpc>
                <a:spcPct val="150000"/>
              </a:lnSpc>
              <a:buClr>
                <a:schemeClr val="accent2"/>
              </a:buClr>
            </a:pPr>
            <a:r>
              <a:rPr lang="en-US" dirty="0"/>
              <a:t>Breaking News</a:t>
            </a:r>
          </a:p>
        </p:txBody>
      </p:sp>
      <p:sp>
        <p:nvSpPr>
          <p:cNvPr id="5" name="TextBox 4">
            <a:extLst>
              <a:ext uri="{FF2B5EF4-FFF2-40B4-BE49-F238E27FC236}">
                <a16:creationId xmlns:a16="http://schemas.microsoft.com/office/drawing/2014/main" id="{0088A1CA-1CA0-C364-4E5B-05C824B52B49}"/>
              </a:ext>
            </a:extLst>
          </p:cNvPr>
          <p:cNvSpPr txBox="1"/>
          <p:nvPr/>
        </p:nvSpPr>
        <p:spPr>
          <a:xfrm>
            <a:off x="2755610" y="4368214"/>
            <a:ext cx="3340390" cy="876587"/>
          </a:xfrm>
          <a:prstGeom prst="rect">
            <a:avLst/>
          </a:prstGeom>
          <a:noFill/>
        </p:spPr>
        <p:txBody>
          <a:bodyPr wrap="square" rtlCol="0">
            <a:spAutoFit/>
          </a:bodyPr>
          <a:lstStyle/>
          <a:p>
            <a:pPr>
              <a:lnSpc>
                <a:spcPct val="150000"/>
              </a:lnSpc>
              <a:buClr>
                <a:schemeClr val="accent2"/>
              </a:buClr>
            </a:pPr>
            <a:r>
              <a:rPr lang="en-US" dirty="0"/>
              <a:t>WAVY TV 10, Aug 23, 2024</a:t>
            </a:r>
          </a:p>
          <a:p>
            <a:pPr>
              <a:lnSpc>
                <a:spcPct val="150000"/>
              </a:lnSpc>
              <a:buClr>
                <a:schemeClr val="accent2"/>
              </a:buClr>
            </a:pPr>
            <a:r>
              <a:rPr lang="en-US" dirty="0"/>
              <a:t>Evening News</a:t>
            </a:r>
          </a:p>
        </p:txBody>
      </p:sp>
      <p:pic>
        <p:nvPicPr>
          <p:cNvPr id="6" name="Online Media 5" title="Ex-VB prosecutor accused of embezzling restitution money">
            <a:hlinkClick r:id="" action="ppaction://media"/>
            <a:extLst>
              <a:ext uri="{FF2B5EF4-FFF2-40B4-BE49-F238E27FC236}">
                <a16:creationId xmlns:a16="http://schemas.microsoft.com/office/drawing/2014/main" id="{4677C481-FC53-76E1-4303-67B5C7482209}"/>
              </a:ext>
            </a:extLst>
          </p:cNvPr>
          <p:cNvPicPr>
            <a:picLocks noRot="1" noChangeAspect="1"/>
          </p:cNvPicPr>
          <p:nvPr>
            <a:videoFile r:link="rId1"/>
          </p:nvPr>
        </p:nvPicPr>
        <p:blipFill>
          <a:blip r:embed="rId5"/>
          <a:stretch>
            <a:fillRect/>
          </a:stretch>
        </p:blipFill>
        <p:spPr>
          <a:xfrm>
            <a:off x="6219826" y="3584192"/>
            <a:ext cx="4396268" cy="2483896"/>
          </a:xfrm>
          <a:prstGeom prst="rect">
            <a:avLst/>
          </a:prstGeom>
        </p:spPr>
      </p:pic>
      <p:pic>
        <p:nvPicPr>
          <p:cNvPr id="7" name="Online Media 6" title="Ex-VB prosecutor accused of embezzling restitution money">
            <a:hlinkClick r:id="" action="ppaction://media"/>
            <a:extLst>
              <a:ext uri="{FF2B5EF4-FFF2-40B4-BE49-F238E27FC236}">
                <a16:creationId xmlns:a16="http://schemas.microsoft.com/office/drawing/2014/main" id="{279559C2-BF0C-A4F0-9879-F2C9B56D1FC9}"/>
              </a:ext>
            </a:extLst>
          </p:cNvPr>
          <p:cNvPicPr>
            <a:picLocks noRot="1" noChangeAspect="1"/>
          </p:cNvPicPr>
          <p:nvPr>
            <a:videoFile r:link="rId2"/>
          </p:nvPr>
        </p:nvPicPr>
        <p:blipFill>
          <a:blip r:embed="rId6"/>
          <a:stretch>
            <a:fillRect/>
          </a:stretch>
        </p:blipFill>
        <p:spPr>
          <a:xfrm>
            <a:off x="382309" y="1113106"/>
            <a:ext cx="4396264" cy="2483895"/>
          </a:xfrm>
          <a:prstGeom prst="rect">
            <a:avLst/>
          </a:prstGeom>
        </p:spPr>
      </p:pic>
    </p:spTree>
    <p:extLst>
      <p:ext uri="{BB962C8B-B14F-4D97-AF65-F5344CB8AC3E}">
        <p14:creationId xmlns:p14="http://schemas.microsoft.com/office/powerpoint/2010/main" val="623731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video>
              <p:cMediaNode vol="80000">
                <p:cTn id="13" fill="hold" display="0">
                  <p:stCondLst>
                    <p:cond delay="indefinite"/>
                  </p:stCondLst>
                </p:cTn>
                <p:tgtEl>
                  <p:spTgt spid="6"/>
                </p:tgtEl>
              </p:cMediaNode>
            </p:video>
          </p:childTnLst>
        </p:cTn>
      </p:par>
    </p:tnLst>
  </p:timing>
</p:sld>
</file>

<file path=ppt/theme/theme1.xml><?xml version="1.0" encoding="utf-8"?>
<a:theme xmlns:a="http://schemas.openxmlformats.org/drawingml/2006/main" name="Custom">
  <a:themeElements>
    <a:clrScheme name="TM78504181">
      <a:dk1>
        <a:srgbClr val="000000"/>
      </a:dk1>
      <a:lt1>
        <a:srgbClr val="FFFFFF"/>
      </a:lt1>
      <a:dk2>
        <a:srgbClr val="FFF8F4"/>
      </a:dk2>
      <a:lt2>
        <a:srgbClr val="E8E8E8"/>
      </a:lt2>
      <a:accent1>
        <a:srgbClr val="EE7660"/>
      </a:accent1>
      <a:accent2>
        <a:srgbClr val="4D90EF"/>
      </a:accent2>
      <a:accent3>
        <a:srgbClr val="5B5160"/>
      </a:accent3>
      <a:accent4>
        <a:srgbClr val="2BC2B4"/>
      </a:accent4>
      <a:accent5>
        <a:srgbClr val="C097F8"/>
      </a:accent5>
      <a:accent6>
        <a:srgbClr val="FF9413"/>
      </a:accent6>
      <a:hlink>
        <a:srgbClr val="467886"/>
      </a:hlink>
      <a:folHlink>
        <a:srgbClr val="96607D"/>
      </a:folHlink>
    </a:clrScheme>
    <a:fontScheme name="Custom 49">
      <a:majorFont>
        <a:latin typeface="Tw Cen MT"/>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M78504181_Win32_SL_V11" id="{D9600F65-346D-4C25-A611-673E5C44A142}" vid="{299F2556-E258-444F-A1E6-FA759CE228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30005B-6102-4F3C-A26F-485DF1BF971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4E60708A-6461-4D7F-883F-7E25D731D326}">
  <ds:schemaRefs>
    <ds:schemaRef ds:uri="http://schemas.microsoft.com/sharepoint/v3/contenttype/forms"/>
  </ds:schemaRefs>
</ds:datastoreItem>
</file>

<file path=customXml/itemProps3.xml><?xml version="1.0" encoding="utf-8"?>
<ds:datastoreItem xmlns:ds="http://schemas.openxmlformats.org/officeDocument/2006/customXml" ds:itemID="{2BC90B52-91C7-4BE9-8AE0-180FFFE110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{FCD08B1C-9E8A-4616-8796-06FE06313C6B}tf78504181_win32</Template>
  <TotalTime>1961</TotalTime>
  <Words>727</Words>
  <Application>Microsoft Office PowerPoint</Application>
  <PresentationFormat>Widescreen</PresentationFormat>
  <Paragraphs>127</Paragraphs>
  <Slides>17</Slides>
  <Notes>17</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Aptos</vt:lpstr>
      <vt:lpstr>Arial</vt:lpstr>
      <vt:lpstr>Avenir Next LT Pro</vt:lpstr>
      <vt:lpstr>Avenir Next LT Pro Light</vt:lpstr>
      <vt:lpstr>benton-sans</vt:lpstr>
      <vt:lpstr>Bradley Hand ITC</vt:lpstr>
      <vt:lpstr>Calibri</vt:lpstr>
      <vt:lpstr>Google Sans</vt:lpstr>
      <vt:lpstr>Tw Cen MT</vt:lpstr>
      <vt:lpstr>Wingdings</vt:lpstr>
      <vt:lpstr>Custom</vt:lpstr>
      <vt:lpstr>Marketing Strategies  for Your Fund  Nancy Bloom Clients’ Protection Fund Virginia State Bar  September 20, 2024</vt:lpstr>
      <vt:lpstr>Agenda</vt:lpstr>
      <vt:lpstr>Raising Fund  Awareness &amp; Visibility</vt:lpstr>
      <vt:lpstr>Indirect Marketing</vt:lpstr>
      <vt:lpstr>Additional Governmental Channels</vt:lpstr>
      <vt:lpstr>Civic Organizations</vt:lpstr>
      <vt:lpstr>Civic Organizations (cont’d)</vt:lpstr>
      <vt:lpstr>Leverage Social Media</vt:lpstr>
      <vt:lpstr>PowerPoint Presentation</vt:lpstr>
      <vt:lpstr>PowerPoint Presentation</vt:lpstr>
      <vt:lpstr>Opportunity!!</vt:lpstr>
      <vt:lpstr>James Panagis – Former Virginia Beach Assistant Commonwealth Attorney</vt:lpstr>
      <vt:lpstr>Be a source</vt:lpstr>
      <vt:lpstr>Tips &amp; takeaways</vt:lpstr>
      <vt:lpstr>Proposal Idea</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Strategies  for Your Fund  Nancy Bloom Clients’ Protection Fund Virginia State Bar  September 20, 2024</dc:title>
  <dc:creator>Nancy L. Bloom</dc:creator>
  <cp:lastModifiedBy>Nancy L. Bloom</cp:lastModifiedBy>
  <cp:revision>31</cp:revision>
  <dcterms:created xsi:type="dcterms:W3CDTF">2024-08-26T03:58:46Z</dcterms:created>
  <dcterms:modified xsi:type="dcterms:W3CDTF">2024-09-13T12:57:17Z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