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30.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7" r:id="rId21"/>
    <p:sldId id="275" r:id="rId22"/>
    <p:sldId id="350" r:id="rId23"/>
    <p:sldId id="387" r:id="rId24"/>
    <p:sldId id="344" r:id="rId25"/>
    <p:sldId id="368" r:id="rId26"/>
    <p:sldId id="349" r:id="rId27"/>
    <p:sldId id="336" r:id="rId28"/>
    <p:sldId id="389" r:id="rId29"/>
    <p:sldId id="388" r:id="rId30"/>
  </p:sldIdLst>
  <p:sldSz cx="12192000" cy="6858000"/>
  <p:notesSz cx="6858000" cy="9144000"/>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05" autoAdjust="0"/>
  </p:normalViewPr>
  <p:slideViewPr>
    <p:cSldViewPr snapToGrid="0">
      <p:cViewPr varScale="1">
        <p:scale>
          <a:sx n="118" d="100"/>
          <a:sy n="118" d="100"/>
        </p:scale>
        <p:origin x="192" y="96"/>
      </p:cViewPr>
      <p:guideLst/>
    </p:cSldViewPr>
  </p:slideViewPr>
  <p:notesTextViewPr>
    <p:cViewPr>
      <p:scale>
        <a:sx n="1" d="1"/>
        <a:sy n="1" d="1"/>
      </p:scale>
      <p:origin x="0" y="0"/>
    </p:cViewPr>
  </p:notesTextViewPr>
  <p:notesViewPr>
    <p:cSldViewPr snapToGrid="0">
      <p:cViewPr varScale="1">
        <p:scale>
          <a:sx n="95" d="100"/>
          <a:sy n="95" d="100"/>
        </p:scale>
        <p:origin x="358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83B7B-681A-4256-A7D9-CB86813F789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B424523-757B-4A39-BB43-A0CF418299E7}">
      <dgm:prSet/>
      <dgm:spPr>
        <a:xfrm>
          <a:off x="4156" y="1387792"/>
          <a:ext cx="1999394" cy="1850390"/>
        </a:xfrm>
        <a:prstGeom prst="roundRect">
          <a:avLst/>
        </a:prstGeom>
        <a:solidFill>
          <a:srgbClr val="31B6FD">
            <a:hueOff val="0"/>
            <a:satOff val="0"/>
            <a:lumOff val="0"/>
            <a:alphaOff val="0"/>
          </a:srgbClr>
        </a:solidFill>
        <a:ln w="40000" cap="flat" cmpd="sng" algn="ctr">
          <a:solidFill>
            <a:sysClr val="window" lastClr="FFFFFF">
              <a:hueOff val="0"/>
              <a:satOff val="0"/>
              <a:lumOff val="0"/>
              <a:alphaOff val="0"/>
            </a:sysClr>
          </a:solidFill>
          <a:prstDash val="solid"/>
        </a:ln>
        <a:effectLst/>
      </dgm:spPr>
      <dgm:t>
        <a:bodyPr/>
        <a:lstStyle/>
        <a:p>
          <a:pPr rtl="0">
            <a:buNone/>
          </a:pPr>
          <a:r>
            <a:rPr lang="en-US" dirty="0">
              <a:solidFill>
                <a:srgbClr val="003E6C"/>
              </a:solidFill>
              <a:latin typeface="Trebuchet MS"/>
              <a:ea typeface="+mn-ea"/>
              <a:cs typeface="+mn-cs"/>
            </a:rPr>
            <a:t/>
          </a:r>
          <a:br>
            <a:rPr lang="en-US" dirty="0">
              <a:solidFill>
                <a:srgbClr val="003E6C"/>
              </a:solidFill>
              <a:latin typeface="Trebuchet MS"/>
              <a:ea typeface="+mn-ea"/>
              <a:cs typeface="+mn-cs"/>
            </a:rPr>
          </a:br>
          <a:r>
            <a:rPr lang="en-US" dirty="0">
              <a:solidFill>
                <a:srgbClr val="003E6C"/>
              </a:solidFill>
              <a:latin typeface="Trebuchet MS"/>
              <a:ea typeface="+mn-ea"/>
              <a:cs typeface="+mn-cs"/>
            </a:rPr>
            <a:t>Clients’ Funds</a:t>
          </a:r>
          <a:r>
            <a:rPr lang="en-US" dirty="0">
              <a:solidFill>
                <a:sysClr val="window" lastClr="FFFFFF"/>
              </a:solidFill>
              <a:latin typeface="Trebuchet MS"/>
              <a:ea typeface="+mn-ea"/>
              <a:cs typeface="+mn-cs"/>
            </a:rPr>
            <a:t/>
          </a:r>
          <a:br>
            <a:rPr lang="en-US" dirty="0">
              <a:solidFill>
                <a:sysClr val="window" lastClr="FFFFFF"/>
              </a:solidFill>
              <a:latin typeface="Trebuchet MS"/>
              <a:ea typeface="+mn-ea"/>
              <a:cs typeface="+mn-cs"/>
            </a:rPr>
          </a:br>
          <a:endParaRPr lang="en-US" dirty="0">
            <a:solidFill>
              <a:sysClr val="window" lastClr="FFFFFF"/>
            </a:solidFill>
            <a:latin typeface="Trebuchet MS"/>
            <a:ea typeface="+mn-ea"/>
            <a:cs typeface="+mn-cs"/>
          </a:endParaRPr>
        </a:p>
      </dgm:t>
    </dgm:pt>
    <dgm:pt modelId="{9746A194-FAEA-4CB3-9B32-A032403D99DC}" type="parTrans" cxnId="{C92FBBED-1C28-48CD-A23F-02F4F15B219F}">
      <dgm:prSet/>
      <dgm:spPr/>
      <dgm:t>
        <a:bodyPr/>
        <a:lstStyle/>
        <a:p>
          <a:endParaRPr lang="en-US"/>
        </a:p>
      </dgm:t>
    </dgm:pt>
    <dgm:pt modelId="{85F8FF3C-C210-4E5A-B424-18CCE0C8197E}" type="sibTrans" cxnId="{C92FBBED-1C28-48CD-A23F-02F4F15B219F}">
      <dgm:prSet/>
      <dgm:spPr/>
      <dgm:t>
        <a:bodyPr/>
        <a:lstStyle/>
        <a:p>
          <a:endParaRPr lang="en-US"/>
        </a:p>
      </dgm:t>
    </dgm:pt>
    <dgm:pt modelId="{13C1208E-945F-4216-956D-C8094C457580}">
      <dgm:prSet/>
      <dgm:spPr>
        <a:xfrm>
          <a:off x="2103520" y="1387792"/>
          <a:ext cx="1999394" cy="1850390"/>
        </a:xfrm>
        <a:prstGeom prst="roundRect">
          <a:avLst/>
        </a:prstGeom>
        <a:solidFill>
          <a:srgbClr val="31B6FD">
            <a:hueOff val="0"/>
            <a:satOff val="0"/>
            <a:lumOff val="0"/>
            <a:alphaOff val="0"/>
          </a:srgbClr>
        </a:solidFill>
        <a:ln w="40000" cap="flat" cmpd="sng" algn="ctr">
          <a:solidFill>
            <a:sysClr val="window" lastClr="FFFFFF">
              <a:hueOff val="0"/>
              <a:satOff val="0"/>
              <a:lumOff val="0"/>
              <a:alphaOff val="0"/>
            </a:sysClr>
          </a:solidFill>
          <a:prstDash val="solid"/>
        </a:ln>
        <a:effectLst/>
      </dgm:spPr>
      <dgm:t>
        <a:bodyPr/>
        <a:lstStyle/>
        <a:p>
          <a:pPr rtl="0">
            <a:buNone/>
          </a:pPr>
          <a:r>
            <a:rPr lang="en-US" dirty="0">
              <a:solidFill>
                <a:srgbClr val="003E6C"/>
              </a:solidFill>
              <a:latin typeface="Trebuchet MS"/>
              <a:ea typeface="+mn-ea"/>
              <a:cs typeface="+mn-cs"/>
            </a:rPr>
            <a:t>Attorneys’ Trust Accounts</a:t>
          </a:r>
        </a:p>
      </dgm:t>
    </dgm:pt>
    <dgm:pt modelId="{61252EC4-D9DE-4FD8-B6A8-10D2EE164779}" type="parTrans" cxnId="{97072F62-2431-44F1-B15E-CEC3D33AFE0D}">
      <dgm:prSet/>
      <dgm:spPr/>
      <dgm:t>
        <a:bodyPr/>
        <a:lstStyle/>
        <a:p>
          <a:endParaRPr lang="en-US"/>
        </a:p>
      </dgm:t>
    </dgm:pt>
    <dgm:pt modelId="{B69E221E-4CD7-4AB5-B9C5-FBE9D755A21B}" type="sibTrans" cxnId="{97072F62-2431-44F1-B15E-CEC3D33AFE0D}">
      <dgm:prSet/>
      <dgm:spPr/>
      <dgm:t>
        <a:bodyPr/>
        <a:lstStyle/>
        <a:p>
          <a:endParaRPr lang="en-US"/>
        </a:p>
      </dgm:t>
    </dgm:pt>
    <dgm:pt modelId="{1F6FD263-4A06-4806-851A-4E42C1DC6000}">
      <dgm:prSet/>
      <dgm:spPr>
        <a:xfrm>
          <a:off x="4202884" y="1387792"/>
          <a:ext cx="1999394" cy="1850390"/>
        </a:xfrm>
        <a:prstGeom prst="roundRect">
          <a:avLst/>
        </a:prstGeom>
        <a:solidFill>
          <a:srgbClr val="31B6FD">
            <a:hueOff val="0"/>
            <a:satOff val="0"/>
            <a:lumOff val="0"/>
            <a:alphaOff val="0"/>
          </a:srgbClr>
        </a:solidFill>
        <a:ln w="40000" cap="flat" cmpd="sng" algn="ctr">
          <a:solidFill>
            <a:sysClr val="window" lastClr="FFFFFF">
              <a:hueOff val="0"/>
              <a:satOff val="0"/>
              <a:lumOff val="0"/>
              <a:alphaOff val="0"/>
            </a:sysClr>
          </a:solidFill>
          <a:prstDash val="solid"/>
        </a:ln>
        <a:effectLst/>
      </dgm:spPr>
      <dgm:t>
        <a:bodyPr/>
        <a:lstStyle/>
        <a:p>
          <a:pPr rtl="0">
            <a:buNone/>
          </a:pPr>
          <a:r>
            <a:rPr lang="en-US" dirty="0">
              <a:solidFill>
                <a:srgbClr val="003E6C"/>
              </a:solidFill>
              <a:latin typeface="Trebuchet MS"/>
              <a:ea typeface="+mn-ea"/>
              <a:cs typeface="+mn-cs"/>
            </a:rPr>
            <a:t>LTAC</a:t>
          </a:r>
        </a:p>
      </dgm:t>
    </dgm:pt>
    <dgm:pt modelId="{F8466AC1-1D5C-47ED-9FD0-C8279A7FE57E}" type="parTrans" cxnId="{8DEC9137-32A2-4F55-89A2-B9DA9C83F256}">
      <dgm:prSet/>
      <dgm:spPr/>
      <dgm:t>
        <a:bodyPr/>
        <a:lstStyle/>
        <a:p>
          <a:endParaRPr lang="en-US"/>
        </a:p>
      </dgm:t>
    </dgm:pt>
    <dgm:pt modelId="{96DB5D9D-3A73-4A86-BA38-7A4165BEBA5E}" type="sibTrans" cxnId="{8DEC9137-32A2-4F55-89A2-B9DA9C83F256}">
      <dgm:prSet/>
      <dgm:spPr/>
      <dgm:t>
        <a:bodyPr/>
        <a:lstStyle/>
        <a:p>
          <a:endParaRPr lang="en-US"/>
        </a:p>
      </dgm:t>
    </dgm:pt>
    <dgm:pt modelId="{E9CCED2C-9B9E-4C5F-983E-0A75DEE1C442}">
      <dgm:prSet/>
      <dgm:spPr>
        <a:xfrm>
          <a:off x="4202884" y="1387792"/>
          <a:ext cx="1999394" cy="1850390"/>
        </a:xfrm>
        <a:solidFill>
          <a:srgbClr val="31B6FD">
            <a:hueOff val="0"/>
            <a:satOff val="0"/>
            <a:lumOff val="0"/>
            <a:alphaOff val="0"/>
          </a:srgbClr>
        </a:solidFill>
        <a:ln w="40000" cap="flat" cmpd="sng" algn="ctr">
          <a:solidFill>
            <a:sysClr val="window" lastClr="FFFFFF">
              <a:hueOff val="0"/>
              <a:satOff val="0"/>
              <a:lumOff val="0"/>
              <a:alphaOff val="0"/>
            </a:sysClr>
          </a:solidFill>
          <a:prstDash val="solid"/>
        </a:ln>
        <a:effectLst/>
      </dgm:spPr>
      <dgm:t>
        <a:bodyPr/>
        <a:lstStyle/>
        <a:p>
          <a:pPr rtl="0">
            <a:buNone/>
          </a:pPr>
          <a:r>
            <a:rPr lang="en-US" dirty="0">
              <a:solidFill>
                <a:srgbClr val="003E6C"/>
              </a:solidFill>
              <a:latin typeface="Trebuchet MS"/>
              <a:ea typeface="+mn-ea"/>
              <a:cs typeface="+mn-cs"/>
            </a:rPr>
            <a:t>Legal Services Organizations</a:t>
          </a:r>
        </a:p>
      </dgm:t>
    </dgm:pt>
    <dgm:pt modelId="{A6E89CC6-878B-463B-A561-EA52EE8B050D}" type="parTrans" cxnId="{8C28B074-342A-43C7-8A47-F8D7D831933A}">
      <dgm:prSet/>
      <dgm:spPr/>
      <dgm:t>
        <a:bodyPr/>
        <a:lstStyle/>
        <a:p>
          <a:endParaRPr lang="en-US"/>
        </a:p>
      </dgm:t>
    </dgm:pt>
    <dgm:pt modelId="{53B2810C-1AB7-4CCC-BA5E-B60BB010A300}" type="sibTrans" cxnId="{8C28B074-342A-43C7-8A47-F8D7D831933A}">
      <dgm:prSet/>
      <dgm:spPr/>
      <dgm:t>
        <a:bodyPr/>
        <a:lstStyle/>
        <a:p>
          <a:endParaRPr lang="en-US"/>
        </a:p>
      </dgm:t>
    </dgm:pt>
    <dgm:pt modelId="{2B531824-5B44-43A5-976B-AFB862E7AFFD}">
      <dgm:prSet/>
      <dgm:spPr>
        <a:xfrm>
          <a:off x="4202884" y="1387792"/>
          <a:ext cx="1999394" cy="1850390"/>
        </a:xfrm>
        <a:solidFill>
          <a:srgbClr val="31B6FD">
            <a:hueOff val="0"/>
            <a:satOff val="0"/>
            <a:lumOff val="0"/>
            <a:alphaOff val="0"/>
          </a:srgbClr>
        </a:solidFill>
        <a:ln w="40000" cap="flat" cmpd="sng" algn="ctr">
          <a:solidFill>
            <a:sysClr val="window" lastClr="FFFFFF">
              <a:hueOff val="0"/>
              <a:satOff val="0"/>
              <a:lumOff val="0"/>
              <a:alphaOff val="0"/>
            </a:sysClr>
          </a:solidFill>
          <a:prstDash val="solid"/>
        </a:ln>
        <a:effectLst/>
      </dgm:spPr>
      <dgm:t>
        <a:bodyPr/>
        <a:lstStyle/>
        <a:p>
          <a:pPr rtl="0">
            <a:buNone/>
          </a:pPr>
          <a:r>
            <a:rPr lang="en-US" dirty="0">
              <a:solidFill>
                <a:srgbClr val="003E6C"/>
              </a:solidFill>
              <a:latin typeface="Trebuchet MS"/>
              <a:ea typeface="+mn-ea"/>
              <a:cs typeface="+mn-cs"/>
            </a:rPr>
            <a:t>Iowans in Need</a:t>
          </a:r>
        </a:p>
      </dgm:t>
    </dgm:pt>
    <dgm:pt modelId="{152CF2EA-244F-4E22-AC5D-42BF38A55067}" type="parTrans" cxnId="{AFBF27B6-4AAF-4D05-87EC-BBF3EE8D498D}">
      <dgm:prSet/>
      <dgm:spPr/>
      <dgm:t>
        <a:bodyPr/>
        <a:lstStyle/>
        <a:p>
          <a:endParaRPr lang="en-US"/>
        </a:p>
      </dgm:t>
    </dgm:pt>
    <dgm:pt modelId="{CD7E1232-578C-48F7-BC26-C2356B7C72D7}" type="sibTrans" cxnId="{AFBF27B6-4AAF-4D05-87EC-BBF3EE8D498D}">
      <dgm:prSet/>
      <dgm:spPr/>
      <dgm:t>
        <a:bodyPr/>
        <a:lstStyle/>
        <a:p>
          <a:endParaRPr lang="en-US"/>
        </a:p>
      </dgm:t>
    </dgm:pt>
    <dgm:pt modelId="{3C29F5AD-11EE-46F3-A926-6C459878E5B0}" type="pres">
      <dgm:prSet presAssocID="{F8A83B7B-681A-4256-A7D9-CB86813F7891}" presName="CompostProcess" presStyleCnt="0">
        <dgm:presLayoutVars>
          <dgm:dir/>
          <dgm:resizeHandles val="exact"/>
        </dgm:presLayoutVars>
      </dgm:prSet>
      <dgm:spPr/>
      <dgm:t>
        <a:bodyPr/>
        <a:lstStyle/>
        <a:p>
          <a:endParaRPr lang="en-US"/>
        </a:p>
      </dgm:t>
    </dgm:pt>
    <dgm:pt modelId="{62C5E0D1-CECA-427E-9BBF-ABD16DFF20D1}" type="pres">
      <dgm:prSet presAssocID="{F8A83B7B-681A-4256-A7D9-CB86813F7891}" presName="arrow" presStyleLbl="bgShp" presStyleIdx="0" presStyleCnt="1"/>
      <dgm:spPr>
        <a:xfrm>
          <a:off x="622934" y="0"/>
          <a:ext cx="7059930" cy="4625975"/>
        </a:xfrm>
        <a:prstGeom prst="rightArrow">
          <a:avLst/>
        </a:prstGeom>
        <a:solidFill>
          <a:srgbClr val="31B6FD">
            <a:tint val="40000"/>
            <a:hueOff val="0"/>
            <a:satOff val="0"/>
            <a:lumOff val="0"/>
            <a:alphaOff val="0"/>
          </a:srgbClr>
        </a:solidFill>
        <a:ln>
          <a:noFill/>
        </a:ln>
        <a:effectLst/>
      </dgm:spPr>
    </dgm:pt>
    <dgm:pt modelId="{76859425-C27C-48C8-87DB-015C88A8BBCA}" type="pres">
      <dgm:prSet presAssocID="{F8A83B7B-681A-4256-A7D9-CB86813F7891}" presName="linearProcess" presStyleCnt="0"/>
      <dgm:spPr/>
    </dgm:pt>
    <dgm:pt modelId="{0ED5A300-14F7-4F50-886E-77DE7AC4A1A0}" type="pres">
      <dgm:prSet presAssocID="{9B424523-757B-4A39-BB43-A0CF418299E7}" presName="textNode" presStyleLbl="node1" presStyleIdx="0" presStyleCnt="5" custScaleX="81104" custScaleY="96226">
        <dgm:presLayoutVars>
          <dgm:bulletEnabled val="1"/>
        </dgm:presLayoutVars>
      </dgm:prSet>
      <dgm:spPr/>
      <dgm:t>
        <a:bodyPr/>
        <a:lstStyle/>
        <a:p>
          <a:endParaRPr lang="en-US"/>
        </a:p>
      </dgm:t>
    </dgm:pt>
    <dgm:pt modelId="{DEEAB05C-BCB6-4A10-A71F-49C00A776E43}" type="pres">
      <dgm:prSet presAssocID="{85F8FF3C-C210-4E5A-B424-18CCE0C8197E}" presName="sibTrans" presStyleCnt="0"/>
      <dgm:spPr/>
    </dgm:pt>
    <dgm:pt modelId="{83338005-5E45-4FDF-91B8-049A49B3EEF8}" type="pres">
      <dgm:prSet presAssocID="{13C1208E-945F-4216-956D-C8094C457580}" presName="textNode" presStyleLbl="node1" presStyleIdx="1" presStyleCnt="5" custScaleX="81104" custScaleY="96226">
        <dgm:presLayoutVars>
          <dgm:bulletEnabled val="1"/>
        </dgm:presLayoutVars>
      </dgm:prSet>
      <dgm:spPr/>
      <dgm:t>
        <a:bodyPr/>
        <a:lstStyle/>
        <a:p>
          <a:endParaRPr lang="en-US"/>
        </a:p>
      </dgm:t>
    </dgm:pt>
    <dgm:pt modelId="{086FB08F-2384-4770-A4D8-8FAA47E863D7}" type="pres">
      <dgm:prSet presAssocID="{B69E221E-4CD7-4AB5-B9C5-FBE9D755A21B}" presName="sibTrans" presStyleCnt="0"/>
      <dgm:spPr/>
    </dgm:pt>
    <dgm:pt modelId="{ADBCD964-D76F-4820-AE9D-1895A8C75E85}" type="pres">
      <dgm:prSet presAssocID="{1F6FD263-4A06-4806-851A-4E42C1DC6000}" presName="textNode" presStyleLbl="node1" presStyleIdx="2" presStyleCnt="5" custScaleX="81104" custScaleY="96226">
        <dgm:presLayoutVars>
          <dgm:bulletEnabled val="1"/>
        </dgm:presLayoutVars>
      </dgm:prSet>
      <dgm:spPr/>
      <dgm:t>
        <a:bodyPr/>
        <a:lstStyle/>
        <a:p>
          <a:endParaRPr lang="en-US"/>
        </a:p>
      </dgm:t>
    </dgm:pt>
    <dgm:pt modelId="{BD1656E2-A455-4ECA-8393-197F630FC6D7}" type="pres">
      <dgm:prSet presAssocID="{96DB5D9D-3A73-4A86-BA38-7A4165BEBA5E}" presName="sibTrans" presStyleCnt="0"/>
      <dgm:spPr/>
    </dgm:pt>
    <dgm:pt modelId="{5ACBB57D-1980-4907-9180-CF6B3D1B1A04}" type="pres">
      <dgm:prSet presAssocID="{E9CCED2C-9B9E-4C5F-983E-0A75DEE1C442}" presName="textNode" presStyleLbl="node1" presStyleIdx="3" presStyleCnt="5" custScaleX="81104" custScaleY="96226" custLinFactNeighborX="-33958" custLinFactNeighborY="-1160">
        <dgm:presLayoutVars>
          <dgm:bulletEnabled val="1"/>
        </dgm:presLayoutVars>
      </dgm:prSet>
      <dgm:spPr>
        <a:prstGeom prst="roundRect">
          <a:avLst/>
        </a:prstGeom>
      </dgm:spPr>
      <dgm:t>
        <a:bodyPr/>
        <a:lstStyle/>
        <a:p>
          <a:endParaRPr lang="en-US"/>
        </a:p>
      </dgm:t>
    </dgm:pt>
    <dgm:pt modelId="{E7C89D86-31D3-48DA-80BD-7DEEB280398F}" type="pres">
      <dgm:prSet presAssocID="{53B2810C-1AB7-4CCC-BA5E-B60BB010A300}" presName="sibTrans" presStyleCnt="0"/>
      <dgm:spPr/>
    </dgm:pt>
    <dgm:pt modelId="{EA6EAC6B-D928-4288-A231-B6DFE2A5174F}" type="pres">
      <dgm:prSet presAssocID="{2B531824-5B44-43A5-976B-AFB862E7AFFD}" presName="textNode" presStyleLbl="node1" presStyleIdx="4" presStyleCnt="5" custScaleY="125038" custLinFactNeighborX="-68443" custLinFactNeighborY="-1160">
        <dgm:presLayoutVars>
          <dgm:bulletEnabled val="1"/>
        </dgm:presLayoutVars>
      </dgm:prSet>
      <dgm:spPr>
        <a:prstGeom prst="roundRect">
          <a:avLst/>
        </a:prstGeom>
      </dgm:spPr>
      <dgm:t>
        <a:bodyPr/>
        <a:lstStyle/>
        <a:p>
          <a:endParaRPr lang="en-US"/>
        </a:p>
      </dgm:t>
    </dgm:pt>
  </dgm:ptLst>
  <dgm:cxnLst>
    <dgm:cxn modelId="{058F02D0-8ED3-4FDC-AEF4-38DCAEBC25D0}" type="presOf" srcId="{9B424523-757B-4A39-BB43-A0CF418299E7}" destId="{0ED5A300-14F7-4F50-886E-77DE7AC4A1A0}" srcOrd="0" destOrd="0" presId="urn:microsoft.com/office/officeart/2005/8/layout/hProcess9"/>
    <dgm:cxn modelId="{30E604A6-6D1F-4957-A7CE-6B6E75A22E8A}" type="presOf" srcId="{2B531824-5B44-43A5-976B-AFB862E7AFFD}" destId="{EA6EAC6B-D928-4288-A231-B6DFE2A5174F}" srcOrd="0" destOrd="0" presId="urn:microsoft.com/office/officeart/2005/8/layout/hProcess9"/>
    <dgm:cxn modelId="{8C28B074-342A-43C7-8A47-F8D7D831933A}" srcId="{F8A83B7B-681A-4256-A7D9-CB86813F7891}" destId="{E9CCED2C-9B9E-4C5F-983E-0A75DEE1C442}" srcOrd="3" destOrd="0" parTransId="{A6E89CC6-878B-463B-A561-EA52EE8B050D}" sibTransId="{53B2810C-1AB7-4CCC-BA5E-B60BB010A300}"/>
    <dgm:cxn modelId="{8DEC9137-32A2-4F55-89A2-B9DA9C83F256}" srcId="{F8A83B7B-681A-4256-A7D9-CB86813F7891}" destId="{1F6FD263-4A06-4806-851A-4E42C1DC6000}" srcOrd="2" destOrd="0" parTransId="{F8466AC1-1D5C-47ED-9FD0-C8279A7FE57E}" sibTransId="{96DB5D9D-3A73-4A86-BA38-7A4165BEBA5E}"/>
    <dgm:cxn modelId="{0CF51BDA-1F24-4FFA-8084-2BC4E3922BD0}" type="presOf" srcId="{E9CCED2C-9B9E-4C5F-983E-0A75DEE1C442}" destId="{5ACBB57D-1980-4907-9180-CF6B3D1B1A04}" srcOrd="0" destOrd="0" presId="urn:microsoft.com/office/officeart/2005/8/layout/hProcess9"/>
    <dgm:cxn modelId="{4E4FA205-EDF3-48DC-932E-A16014E66C0D}" type="presOf" srcId="{13C1208E-945F-4216-956D-C8094C457580}" destId="{83338005-5E45-4FDF-91B8-049A49B3EEF8}" srcOrd="0" destOrd="0" presId="urn:microsoft.com/office/officeart/2005/8/layout/hProcess9"/>
    <dgm:cxn modelId="{83233DBE-82CD-4D4A-B491-A3F19C1B9A0A}" type="presOf" srcId="{1F6FD263-4A06-4806-851A-4E42C1DC6000}" destId="{ADBCD964-D76F-4820-AE9D-1895A8C75E85}" srcOrd="0" destOrd="0" presId="urn:microsoft.com/office/officeart/2005/8/layout/hProcess9"/>
    <dgm:cxn modelId="{AFBF27B6-4AAF-4D05-87EC-BBF3EE8D498D}" srcId="{F8A83B7B-681A-4256-A7D9-CB86813F7891}" destId="{2B531824-5B44-43A5-976B-AFB862E7AFFD}" srcOrd="4" destOrd="0" parTransId="{152CF2EA-244F-4E22-AC5D-42BF38A55067}" sibTransId="{CD7E1232-578C-48F7-BC26-C2356B7C72D7}"/>
    <dgm:cxn modelId="{97072F62-2431-44F1-B15E-CEC3D33AFE0D}" srcId="{F8A83B7B-681A-4256-A7D9-CB86813F7891}" destId="{13C1208E-945F-4216-956D-C8094C457580}" srcOrd="1" destOrd="0" parTransId="{61252EC4-D9DE-4FD8-B6A8-10D2EE164779}" sibTransId="{B69E221E-4CD7-4AB5-B9C5-FBE9D755A21B}"/>
    <dgm:cxn modelId="{347EF6AF-C585-4A95-9A9B-06B45EAC6547}" type="presOf" srcId="{F8A83B7B-681A-4256-A7D9-CB86813F7891}" destId="{3C29F5AD-11EE-46F3-A926-6C459878E5B0}" srcOrd="0" destOrd="0" presId="urn:microsoft.com/office/officeart/2005/8/layout/hProcess9"/>
    <dgm:cxn modelId="{C92FBBED-1C28-48CD-A23F-02F4F15B219F}" srcId="{F8A83B7B-681A-4256-A7D9-CB86813F7891}" destId="{9B424523-757B-4A39-BB43-A0CF418299E7}" srcOrd="0" destOrd="0" parTransId="{9746A194-FAEA-4CB3-9B32-A032403D99DC}" sibTransId="{85F8FF3C-C210-4E5A-B424-18CCE0C8197E}"/>
    <dgm:cxn modelId="{1B3FD3DC-DBAF-46CA-A9DF-ABC9A5322A3F}" type="presParOf" srcId="{3C29F5AD-11EE-46F3-A926-6C459878E5B0}" destId="{62C5E0D1-CECA-427E-9BBF-ABD16DFF20D1}" srcOrd="0" destOrd="0" presId="urn:microsoft.com/office/officeart/2005/8/layout/hProcess9"/>
    <dgm:cxn modelId="{AB8392F7-7A41-45EF-B9AB-650E490FA3FA}" type="presParOf" srcId="{3C29F5AD-11EE-46F3-A926-6C459878E5B0}" destId="{76859425-C27C-48C8-87DB-015C88A8BBCA}" srcOrd="1" destOrd="0" presId="urn:microsoft.com/office/officeart/2005/8/layout/hProcess9"/>
    <dgm:cxn modelId="{8DF9ACB0-E286-48DE-A61C-960D8B346F49}" type="presParOf" srcId="{76859425-C27C-48C8-87DB-015C88A8BBCA}" destId="{0ED5A300-14F7-4F50-886E-77DE7AC4A1A0}" srcOrd="0" destOrd="0" presId="urn:microsoft.com/office/officeart/2005/8/layout/hProcess9"/>
    <dgm:cxn modelId="{4902A90F-AA9F-4B16-A1EE-FBE5EFA2828F}" type="presParOf" srcId="{76859425-C27C-48C8-87DB-015C88A8BBCA}" destId="{DEEAB05C-BCB6-4A10-A71F-49C00A776E43}" srcOrd="1" destOrd="0" presId="urn:microsoft.com/office/officeart/2005/8/layout/hProcess9"/>
    <dgm:cxn modelId="{004D9640-39DE-4274-828E-D14A4AFB724B}" type="presParOf" srcId="{76859425-C27C-48C8-87DB-015C88A8BBCA}" destId="{83338005-5E45-4FDF-91B8-049A49B3EEF8}" srcOrd="2" destOrd="0" presId="urn:microsoft.com/office/officeart/2005/8/layout/hProcess9"/>
    <dgm:cxn modelId="{B247D218-E4E8-4B53-A6E7-5413CEB157DE}" type="presParOf" srcId="{76859425-C27C-48C8-87DB-015C88A8BBCA}" destId="{086FB08F-2384-4770-A4D8-8FAA47E863D7}" srcOrd="3" destOrd="0" presId="urn:microsoft.com/office/officeart/2005/8/layout/hProcess9"/>
    <dgm:cxn modelId="{9B62756E-D24B-47A9-A40D-227198B56CC6}" type="presParOf" srcId="{76859425-C27C-48C8-87DB-015C88A8BBCA}" destId="{ADBCD964-D76F-4820-AE9D-1895A8C75E85}" srcOrd="4" destOrd="0" presId="urn:microsoft.com/office/officeart/2005/8/layout/hProcess9"/>
    <dgm:cxn modelId="{6A55BDC4-3C74-4473-8406-73260DC0D466}" type="presParOf" srcId="{76859425-C27C-48C8-87DB-015C88A8BBCA}" destId="{BD1656E2-A455-4ECA-8393-197F630FC6D7}" srcOrd="5" destOrd="0" presId="urn:microsoft.com/office/officeart/2005/8/layout/hProcess9"/>
    <dgm:cxn modelId="{E179E75E-C59A-425E-B1B3-59421C8E9DFE}" type="presParOf" srcId="{76859425-C27C-48C8-87DB-015C88A8BBCA}" destId="{5ACBB57D-1980-4907-9180-CF6B3D1B1A04}" srcOrd="6" destOrd="0" presId="urn:microsoft.com/office/officeart/2005/8/layout/hProcess9"/>
    <dgm:cxn modelId="{4BF69588-82BC-43A7-AA85-073C3597FFE2}" type="presParOf" srcId="{76859425-C27C-48C8-87DB-015C88A8BBCA}" destId="{E7C89D86-31D3-48DA-80BD-7DEEB280398F}" srcOrd="7" destOrd="0" presId="urn:microsoft.com/office/officeart/2005/8/layout/hProcess9"/>
    <dgm:cxn modelId="{3C9CFE27-3B37-4F4A-A456-24988A8D7FDF}" type="presParOf" srcId="{76859425-C27C-48C8-87DB-015C88A8BBCA}" destId="{EA6EAC6B-D928-4288-A231-B6DFE2A5174F}"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5E0D1-CECA-427E-9BBF-ABD16DFF20D1}">
      <dsp:nvSpPr>
        <dsp:cNvPr id="0" name=""/>
        <dsp:cNvSpPr/>
      </dsp:nvSpPr>
      <dsp:spPr>
        <a:xfrm>
          <a:off x="622934" y="0"/>
          <a:ext cx="7059930" cy="3290785"/>
        </a:xfrm>
        <a:prstGeom prst="rightArrow">
          <a:avLst/>
        </a:prstGeom>
        <a:solidFill>
          <a:srgbClr val="31B6F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ED5A300-14F7-4F50-886E-77DE7AC4A1A0}">
      <dsp:nvSpPr>
        <dsp:cNvPr id="0" name=""/>
        <dsp:cNvSpPr/>
      </dsp:nvSpPr>
      <dsp:spPr>
        <a:xfrm>
          <a:off x="3584" y="1012074"/>
          <a:ext cx="1492845" cy="1266636"/>
        </a:xfrm>
        <a:prstGeom prst="roundRect">
          <a:avLst/>
        </a:prstGeom>
        <a:solidFill>
          <a:srgbClr val="31B6FD">
            <a:hueOff val="0"/>
            <a:satOff val="0"/>
            <a:lumOff val="0"/>
            <a:alphaOff val="0"/>
          </a:srgbClr>
        </a:solidFill>
        <a:ln w="400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buNone/>
          </a:pPr>
          <a:r>
            <a:rPr lang="en-US" sz="1600" kern="1200" dirty="0">
              <a:solidFill>
                <a:srgbClr val="003E6C"/>
              </a:solidFill>
              <a:latin typeface="Trebuchet MS"/>
              <a:ea typeface="+mn-ea"/>
              <a:cs typeface="+mn-cs"/>
            </a:rPr>
            <a:t/>
          </a:r>
          <a:br>
            <a:rPr lang="en-US" sz="1600" kern="1200" dirty="0">
              <a:solidFill>
                <a:srgbClr val="003E6C"/>
              </a:solidFill>
              <a:latin typeface="Trebuchet MS"/>
              <a:ea typeface="+mn-ea"/>
              <a:cs typeface="+mn-cs"/>
            </a:rPr>
          </a:br>
          <a:r>
            <a:rPr lang="en-US" sz="1600" kern="1200" dirty="0">
              <a:solidFill>
                <a:srgbClr val="003E6C"/>
              </a:solidFill>
              <a:latin typeface="Trebuchet MS"/>
              <a:ea typeface="+mn-ea"/>
              <a:cs typeface="+mn-cs"/>
            </a:rPr>
            <a:t>Clients’ Funds</a:t>
          </a:r>
          <a:r>
            <a:rPr lang="en-US" sz="1600" kern="1200" dirty="0">
              <a:solidFill>
                <a:sysClr val="window" lastClr="FFFFFF"/>
              </a:solidFill>
              <a:latin typeface="Trebuchet MS"/>
              <a:ea typeface="+mn-ea"/>
              <a:cs typeface="+mn-cs"/>
            </a:rPr>
            <a:t/>
          </a:r>
          <a:br>
            <a:rPr lang="en-US" sz="1600" kern="1200" dirty="0">
              <a:solidFill>
                <a:sysClr val="window" lastClr="FFFFFF"/>
              </a:solidFill>
              <a:latin typeface="Trebuchet MS"/>
              <a:ea typeface="+mn-ea"/>
              <a:cs typeface="+mn-cs"/>
            </a:rPr>
          </a:br>
          <a:endParaRPr lang="en-US" sz="1600" kern="1200" dirty="0">
            <a:solidFill>
              <a:sysClr val="window" lastClr="FFFFFF"/>
            </a:solidFill>
            <a:latin typeface="Trebuchet MS"/>
            <a:ea typeface="+mn-ea"/>
            <a:cs typeface="+mn-cs"/>
          </a:endParaRPr>
        </a:p>
      </dsp:txBody>
      <dsp:txXfrm>
        <a:off x="65416" y="1073906"/>
        <a:ext cx="1369181" cy="1142972"/>
      </dsp:txXfrm>
    </dsp:sp>
    <dsp:sp modelId="{83338005-5E45-4FDF-91B8-049A49B3EEF8}">
      <dsp:nvSpPr>
        <dsp:cNvPr id="0" name=""/>
        <dsp:cNvSpPr/>
      </dsp:nvSpPr>
      <dsp:spPr>
        <a:xfrm>
          <a:off x="1618078" y="1012074"/>
          <a:ext cx="1492845" cy="1266636"/>
        </a:xfrm>
        <a:prstGeom prst="roundRect">
          <a:avLst/>
        </a:prstGeom>
        <a:solidFill>
          <a:srgbClr val="31B6FD">
            <a:hueOff val="0"/>
            <a:satOff val="0"/>
            <a:lumOff val="0"/>
            <a:alphaOff val="0"/>
          </a:srgbClr>
        </a:solidFill>
        <a:ln w="400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buNone/>
          </a:pPr>
          <a:r>
            <a:rPr lang="en-US" sz="1600" kern="1200" dirty="0">
              <a:solidFill>
                <a:srgbClr val="003E6C"/>
              </a:solidFill>
              <a:latin typeface="Trebuchet MS"/>
              <a:ea typeface="+mn-ea"/>
              <a:cs typeface="+mn-cs"/>
            </a:rPr>
            <a:t>Attorneys’ Trust Accounts</a:t>
          </a:r>
        </a:p>
      </dsp:txBody>
      <dsp:txXfrm>
        <a:off x="1679910" y="1073906"/>
        <a:ext cx="1369181" cy="1142972"/>
      </dsp:txXfrm>
    </dsp:sp>
    <dsp:sp modelId="{ADBCD964-D76F-4820-AE9D-1895A8C75E85}">
      <dsp:nvSpPr>
        <dsp:cNvPr id="0" name=""/>
        <dsp:cNvSpPr/>
      </dsp:nvSpPr>
      <dsp:spPr>
        <a:xfrm>
          <a:off x="3232571" y="1012074"/>
          <a:ext cx="1492845" cy="1266636"/>
        </a:xfrm>
        <a:prstGeom prst="roundRect">
          <a:avLst/>
        </a:prstGeom>
        <a:solidFill>
          <a:srgbClr val="31B6FD">
            <a:hueOff val="0"/>
            <a:satOff val="0"/>
            <a:lumOff val="0"/>
            <a:alphaOff val="0"/>
          </a:srgbClr>
        </a:solidFill>
        <a:ln w="400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buNone/>
          </a:pPr>
          <a:r>
            <a:rPr lang="en-US" sz="1600" kern="1200" dirty="0">
              <a:solidFill>
                <a:srgbClr val="003E6C"/>
              </a:solidFill>
              <a:latin typeface="Trebuchet MS"/>
              <a:ea typeface="+mn-ea"/>
              <a:cs typeface="+mn-cs"/>
            </a:rPr>
            <a:t>LTAC</a:t>
          </a:r>
        </a:p>
      </dsp:txBody>
      <dsp:txXfrm>
        <a:off x="3294403" y="1073906"/>
        <a:ext cx="1369181" cy="1142972"/>
      </dsp:txXfrm>
    </dsp:sp>
    <dsp:sp modelId="{5ACBB57D-1980-4907-9180-CF6B3D1B1A04}">
      <dsp:nvSpPr>
        <dsp:cNvPr id="0" name=""/>
        <dsp:cNvSpPr/>
      </dsp:nvSpPr>
      <dsp:spPr>
        <a:xfrm>
          <a:off x="4805756" y="996805"/>
          <a:ext cx="1492845" cy="1266636"/>
        </a:xfrm>
        <a:prstGeom prst="roundRect">
          <a:avLst/>
        </a:prstGeom>
        <a:solidFill>
          <a:srgbClr val="31B6FD">
            <a:hueOff val="0"/>
            <a:satOff val="0"/>
            <a:lumOff val="0"/>
            <a:alphaOff val="0"/>
          </a:srgbClr>
        </a:solidFill>
        <a:ln w="400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buNone/>
          </a:pPr>
          <a:r>
            <a:rPr lang="en-US" sz="1600" kern="1200" dirty="0">
              <a:solidFill>
                <a:srgbClr val="003E6C"/>
              </a:solidFill>
              <a:latin typeface="Trebuchet MS"/>
              <a:ea typeface="+mn-ea"/>
              <a:cs typeface="+mn-cs"/>
            </a:rPr>
            <a:t>Legal Services Organizations</a:t>
          </a:r>
        </a:p>
      </dsp:txBody>
      <dsp:txXfrm>
        <a:off x="4867588" y="1058637"/>
        <a:ext cx="1369181" cy="1142972"/>
      </dsp:txXfrm>
    </dsp:sp>
    <dsp:sp modelId="{EA6EAC6B-D928-4288-A231-B6DFE2A5174F}">
      <dsp:nvSpPr>
        <dsp:cNvPr id="0" name=""/>
        <dsp:cNvSpPr/>
      </dsp:nvSpPr>
      <dsp:spPr>
        <a:xfrm>
          <a:off x="6378300" y="807176"/>
          <a:ext cx="1840656" cy="1645892"/>
        </a:xfrm>
        <a:prstGeom prst="roundRect">
          <a:avLst/>
        </a:prstGeom>
        <a:solidFill>
          <a:srgbClr val="31B6FD">
            <a:hueOff val="0"/>
            <a:satOff val="0"/>
            <a:lumOff val="0"/>
            <a:alphaOff val="0"/>
          </a:srgbClr>
        </a:solidFill>
        <a:ln w="400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buNone/>
          </a:pPr>
          <a:r>
            <a:rPr lang="en-US" sz="1600" kern="1200" dirty="0">
              <a:solidFill>
                <a:srgbClr val="003E6C"/>
              </a:solidFill>
              <a:latin typeface="Trebuchet MS"/>
              <a:ea typeface="+mn-ea"/>
              <a:cs typeface="+mn-cs"/>
            </a:rPr>
            <a:t>Iowans in Need</a:t>
          </a:r>
        </a:p>
      </dsp:txBody>
      <dsp:txXfrm>
        <a:off x="6458646" y="887522"/>
        <a:ext cx="1679964" cy="14852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57A06-3853-45E1-89C4-A14628B452A7}"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290D9-B9DA-4340-B132-EEAC43F50B2D}" type="slidenum">
              <a:rPr lang="en-US" smtClean="0"/>
              <a:t>‹#›</a:t>
            </a:fld>
            <a:endParaRPr lang="en-US"/>
          </a:p>
        </p:txBody>
      </p:sp>
    </p:spTree>
    <p:extLst>
      <p:ext uri="{BB962C8B-B14F-4D97-AF65-F5344CB8AC3E}">
        <p14:creationId xmlns:p14="http://schemas.microsoft.com/office/powerpoint/2010/main" val="347663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290D9-B9DA-4340-B132-EEAC43F50B2D}" type="slidenum">
              <a:rPr lang="en-US" smtClean="0"/>
              <a:t>1</a:t>
            </a:fld>
            <a:endParaRPr lang="en-US"/>
          </a:p>
        </p:txBody>
      </p:sp>
    </p:spTree>
    <p:extLst>
      <p:ext uri="{BB962C8B-B14F-4D97-AF65-F5344CB8AC3E}">
        <p14:creationId xmlns:p14="http://schemas.microsoft.com/office/powerpoint/2010/main" val="2775979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10</a:t>
            </a:fld>
            <a:endParaRPr lang="en-US"/>
          </a:p>
        </p:txBody>
      </p:sp>
    </p:spTree>
    <p:extLst>
      <p:ext uri="{BB962C8B-B14F-4D97-AF65-F5344CB8AC3E}">
        <p14:creationId xmlns:p14="http://schemas.microsoft.com/office/powerpoint/2010/main" val="368345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11</a:t>
            </a:fld>
            <a:endParaRPr lang="en-US"/>
          </a:p>
        </p:txBody>
      </p:sp>
    </p:spTree>
    <p:extLst>
      <p:ext uri="{BB962C8B-B14F-4D97-AF65-F5344CB8AC3E}">
        <p14:creationId xmlns:p14="http://schemas.microsoft.com/office/powerpoint/2010/main" val="123313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12</a:t>
            </a:fld>
            <a:endParaRPr lang="en-US"/>
          </a:p>
        </p:txBody>
      </p:sp>
    </p:spTree>
    <p:extLst>
      <p:ext uri="{BB962C8B-B14F-4D97-AF65-F5344CB8AC3E}">
        <p14:creationId xmlns:p14="http://schemas.microsoft.com/office/powerpoint/2010/main" val="2265944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13</a:t>
            </a:fld>
            <a:endParaRPr lang="en-US"/>
          </a:p>
        </p:txBody>
      </p:sp>
    </p:spTree>
    <p:extLst>
      <p:ext uri="{BB962C8B-B14F-4D97-AF65-F5344CB8AC3E}">
        <p14:creationId xmlns:p14="http://schemas.microsoft.com/office/powerpoint/2010/main" val="1719882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14</a:t>
            </a:fld>
            <a:endParaRPr lang="en-US"/>
          </a:p>
        </p:txBody>
      </p:sp>
    </p:spTree>
    <p:extLst>
      <p:ext uri="{BB962C8B-B14F-4D97-AF65-F5344CB8AC3E}">
        <p14:creationId xmlns:p14="http://schemas.microsoft.com/office/powerpoint/2010/main" val="175640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15</a:t>
            </a:fld>
            <a:endParaRPr lang="en-US"/>
          </a:p>
        </p:txBody>
      </p:sp>
    </p:spTree>
    <p:extLst>
      <p:ext uri="{BB962C8B-B14F-4D97-AF65-F5344CB8AC3E}">
        <p14:creationId xmlns:p14="http://schemas.microsoft.com/office/powerpoint/2010/main" val="122890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16</a:t>
            </a:fld>
            <a:endParaRPr lang="en-US"/>
          </a:p>
        </p:txBody>
      </p:sp>
    </p:spTree>
    <p:extLst>
      <p:ext uri="{BB962C8B-B14F-4D97-AF65-F5344CB8AC3E}">
        <p14:creationId xmlns:p14="http://schemas.microsoft.com/office/powerpoint/2010/main" val="146784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17</a:t>
            </a:fld>
            <a:endParaRPr lang="en-US"/>
          </a:p>
        </p:txBody>
      </p:sp>
    </p:spTree>
    <p:extLst>
      <p:ext uri="{BB962C8B-B14F-4D97-AF65-F5344CB8AC3E}">
        <p14:creationId xmlns:p14="http://schemas.microsoft.com/office/powerpoint/2010/main" val="372477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18</a:t>
            </a:fld>
            <a:endParaRPr lang="en-US"/>
          </a:p>
        </p:txBody>
      </p:sp>
    </p:spTree>
    <p:extLst>
      <p:ext uri="{BB962C8B-B14F-4D97-AF65-F5344CB8AC3E}">
        <p14:creationId xmlns:p14="http://schemas.microsoft.com/office/powerpoint/2010/main" val="4142566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F0290D9-B9DA-4340-B132-EEAC43F50B2D}" type="slidenum">
              <a:rPr lang="en-US" smtClean="0"/>
              <a:t>19</a:t>
            </a:fld>
            <a:endParaRPr lang="en-US"/>
          </a:p>
        </p:txBody>
      </p:sp>
      <p:sp>
        <p:nvSpPr>
          <p:cNvPr id="6" name="Notes Placeholder 5">
            <a:extLst>
              <a:ext uri="{FF2B5EF4-FFF2-40B4-BE49-F238E27FC236}">
                <a16:creationId xmlns:a16="http://schemas.microsoft.com/office/drawing/2014/main" id="{FC3AFD78-3ADF-88BA-77BA-0E39F434816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7601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2</a:t>
            </a:fld>
            <a:endParaRPr lang="en-US"/>
          </a:p>
        </p:txBody>
      </p:sp>
    </p:spTree>
    <p:extLst>
      <p:ext uri="{BB962C8B-B14F-4D97-AF65-F5344CB8AC3E}">
        <p14:creationId xmlns:p14="http://schemas.microsoft.com/office/powerpoint/2010/main" val="2728683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F0290D9-B9DA-4340-B132-EEAC43F50B2D}" type="slidenum">
              <a:rPr lang="en-US" smtClean="0"/>
              <a:t>20</a:t>
            </a:fld>
            <a:endParaRPr lang="en-US"/>
          </a:p>
        </p:txBody>
      </p:sp>
      <p:sp>
        <p:nvSpPr>
          <p:cNvPr id="6" name="Notes Placeholder 5">
            <a:extLst>
              <a:ext uri="{FF2B5EF4-FFF2-40B4-BE49-F238E27FC236}">
                <a16:creationId xmlns:a16="http://schemas.microsoft.com/office/drawing/2014/main" id="{717140BF-AB49-1286-2269-1B58B0B9D67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06440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F0290D9-B9DA-4340-B132-EEAC43F50B2D}" type="slidenum">
              <a:rPr lang="en-US" smtClean="0"/>
              <a:t>21</a:t>
            </a:fld>
            <a:endParaRPr lang="en-US"/>
          </a:p>
        </p:txBody>
      </p:sp>
      <p:sp>
        <p:nvSpPr>
          <p:cNvPr id="6" name="Notes Placeholder 5">
            <a:extLst>
              <a:ext uri="{FF2B5EF4-FFF2-40B4-BE49-F238E27FC236}">
                <a16:creationId xmlns:a16="http://schemas.microsoft.com/office/drawing/2014/main" id="{442F9C84-0A2A-6C29-8D23-1F5D0CD873B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078406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F0290D9-B9DA-4340-B132-EEAC43F50B2D}" type="slidenum">
              <a:rPr lang="en-US" smtClean="0"/>
              <a:t>22</a:t>
            </a:fld>
            <a:endParaRPr lang="en-US"/>
          </a:p>
        </p:txBody>
      </p:sp>
      <p:sp>
        <p:nvSpPr>
          <p:cNvPr id="6" name="Notes Placeholder 5">
            <a:extLst>
              <a:ext uri="{FF2B5EF4-FFF2-40B4-BE49-F238E27FC236}">
                <a16:creationId xmlns:a16="http://schemas.microsoft.com/office/drawing/2014/main" id="{4EC9A7C7-E256-15C8-A1FC-487B3F67796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79832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23</a:t>
            </a:fld>
            <a:endParaRPr lang="en-US"/>
          </a:p>
        </p:txBody>
      </p:sp>
    </p:spTree>
    <p:extLst>
      <p:ext uri="{BB962C8B-B14F-4D97-AF65-F5344CB8AC3E}">
        <p14:creationId xmlns:p14="http://schemas.microsoft.com/office/powerpoint/2010/main" val="3253277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685800" y="97155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062A31-2E16-4F00-906B-2BE0F86559E0}" type="slidenum">
              <a:rPr lang="en-US" altLang="en-US"/>
              <a:pPr eaLnBrk="1" hangingPunct="1"/>
              <a:t>24</a:t>
            </a:fld>
            <a:endParaRPr lang="en-US" altLang="en-US"/>
          </a:p>
        </p:txBody>
      </p:sp>
      <p:sp>
        <p:nvSpPr>
          <p:cNvPr id="4" name="Notes Placeholder 3">
            <a:extLst>
              <a:ext uri="{FF2B5EF4-FFF2-40B4-BE49-F238E27FC236}">
                <a16:creationId xmlns:a16="http://schemas.microsoft.com/office/drawing/2014/main" id="{25B4DD65-0A4F-C305-92ED-88311408B23A}"/>
              </a:ext>
            </a:extLst>
          </p:cNvPr>
          <p:cNvSpPr>
            <a:spLocks noGrp="1"/>
          </p:cNvSpPr>
          <p:nvPr>
            <p:ph type="body" sz="quarter" idx="3"/>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F0290D9-B9DA-4340-B132-EEAC43F50B2D}" type="slidenum">
              <a:rPr lang="en-US" smtClean="0"/>
              <a:t>25</a:t>
            </a:fld>
            <a:endParaRPr lang="en-US"/>
          </a:p>
        </p:txBody>
      </p:sp>
      <p:sp>
        <p:nvSpPr>
          <p:cNvPr id="6" name="Notes Placeholder 5">
            <a:extLst>
              <a:ext uri="{FF2B5EF4-FFF2-40B4-BE49-F238E27FC236}">
                <a16:creationId xmlns:a16="http://schemas.microsoft.com/office/drawing/2014/main" id="{5ACD9AF8-A191-647A-6C37-4228852DAFF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49017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26</a:t>
            </a:fld>
            <a:endParaRPr lang="en-US"/>
          </a:p>
        </p:txBody>
      </p:sp>
    </p:spTree>
    <p:extLst>
      <p:ext uri="{BB962C8B-B14F-4D97-AF65-F5344CB8AC3E}">
        <p14:creationId xmlns:p14="http://schemas.microsoft.com/office/powerpoint/2010/main" val="2721516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27</a:t>
            </a:fld>
            <a:endParaRPr lang="en-US"/>
          </a:p>
        </p:txBody>
      </p:sp>
    </p:spTree>
    <p:extLst>
      <p:ext uri="{BB962C8B-B14F-4D97-AF65-F5344CB8AC3E}">
        <p14:creationId xmlns:p14="http://schemas.microsoft.com/office/powerpoint/2010/main" val="3802919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28</a:t>
            </a:fld>
            <a:endParaRPr lang="en-US"/>
          </a:p>
        </p:txBody>
      </p:sp>
    </p:spTree>
    <p:extLst>
      <p:ext uri="{BB962C8B-B14F-4D97-AF65-F5344CB8AC3E}">
        <p14:creationId xmlns:p14="http://schemas.microsoft.com/office/powerpoint/2010/main" val="42994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3</a:t>
            </a:fld>
            <a:endParaRPr lang="en-US"/>
          </a:p>
        </p:txBody>
      </p:sp>
    </p:spTree>
    <p:extLst>
      <p:ext uri="{BB962C8B-B14F-4D97-AF65-F5344CB8AC3E}">
        <p14:creationId xmlns:p14="http://schemas.microsoft.com/office/powerpoint/2010/main" val="331050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4</a:t>
            </a:fld>
            <a:endParaRPr lang="en-US"/>
          </a:p>
        </p:txBody>
      </p:sp>
    </p:spTree>
    <p:extLst>
      <p:ext uri="{BB962C8B-B14F-4D97-AF65-F5344CB8AC3E}">
        <p14:creationId xmlns:p14="http://schemas.microsoft.com/office/powerpoint/2010/main" val="11348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5</a:t>
            </a:fld>
            <a:endParaRPr lang="en-US"/>
          </a:p>
        </p:txBody>
      </p:sp>
    </p:spTree>
    <p:extLst>
      <p:ext uri="{BB962C8B-B14F-4D97-AF65-F5344CB8AC3E}">
        <p14:creationId xmlns:p14="http://schemas.microsoft.com/office/powerpoint/2010/main" val="132017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6</a:t>
            </a:fld>
            <a:endParaRPr lang="en-US"/>
          </a:p>
        </p:txBody>
      </p:sp>
    </p:spTree>
    <p:extLst>
      <p:ext uri="{BB962C8B-B14F-4D97-AF65-F5344CB8AC3E}">
        <p14:creationId xmlns:p14="http://schemas.microsoft.com/office/powerpoint/2010/main" val="111617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7</a:t>
            </a:fld>
            <a:endParaRPr lang="en-US"/>
          </a:p>
        </p:txBody>
      </p:sp>
    </p:spTree>
    <p:extLst>
      <p:ext uri="{BB962C8B-B14F-4D97-AF65-F5344CB8AC3E}">
        <p14:creationId xmlns:p14="http://schemas.microsoft.com/office/powerpoint/2010/main" val="83752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8</a:t>
            </a:fld>
            <a:endParaRPr lang="en-US"/>
          </a:p>
        </p:txBody>
      </p:sp>
    </p:spTree>
    <p:extLst>
      <p:ext uri="{BB962C8B-B14F-4D97-AF65-F5344CB8AC3E}">
        <p14:creationId xmlns:p14="http://schemas.microsoft.com/office/powerpoint/2010/main" val="226150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290D9-B9DA-4340-B132-EEAC43F50B2D}" type="slidenum">
              <a:rPr lang="en-US" smtClean="0"/>
              <a:t>9</a:t>
            </a:fld>
            <a:endParaRPr lang="en-US"/>
          </a:p>
        </p:txBody>
      </p:sp>
    </p:spTree>
    <p:extLst>
      <p:ext uri="{BB962C8B-B14F-4D97-AF65-F5344CB8AC3E}">
        <p14:creationId xmlns:p14="http://schemas.microsoft.com/office/powerpoint/2010/main" val="33022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35610" y="508000"/>
            <a:ext cx="10972800" cy="662305"/>
          </a:xfrm>
          <a:prstGeom prst="rect">
            <a:avLst/>
          </a:prstGeom>
          <a:noFill/>
          <a:ln w="0" cmpd="sng">
            <a:noFill/>
            <a:prstDash val="solid"/>
          </a:ln>
        </p:spPr>
        <p:txBody>
          <a:bodyPr vert="horz" lIns="0" tIns="11430" rIns="0" bIns="0" anchor="t"/>
          <a:lstStyle/>
          <a:p>
            <a:pPr marL="0" marR="0" indent="0" algn="ctr">
              <a:lnSpc>
                <a:spcPts val="5100"/>
              </a:lnSpc>
              <a:spcAft>
                <a:spcPts val="0"/>
              </a:spcAft>
            </a:pPr>
            <a:r>
              <a:rPr lang="en-US" sz="4400" b="1" u="sng" spc="0">
                <a:solidFill>
                  <a:srgbClr val="C00000"/>
                </a:solidFill>
                <a:latin typeface="Arial" panose="02020603050405020304" pitchFamily="2"/>
              </a:rPr>
              <a:t>Finders Keepers</a:t>
            </a:r>
            <a:r>
              <a:rPr lang="en-US" sz="4400" b="1" u="sng" spc="0">
                <a:solidFill>
                  <a:srgbClr val="2D75B6"/>
                </a:solidFill>
                <a:latin typeface="Arial" panose="02020603050405020304" pitchFamily="2"/>
              </a:rPr>
              <a:t>  </a:t>
            </a:r>
          </a:p>
        </p:txBody>
      </p:sp>
      <p:sp>
        <p:nvSpPr>
          <p:cNvPr id="5" name="Text Placeholder 4"/>
          <p:cNvSpPr>
            <a:spLocks noGrp="1"/>
          </p:cNvSpPr>
          <p:nvPr>
            <p:ph type="body" idx="10"/>
          </p:nvPr>
        </p:nvSpPr>
        <p:spPr>
          <a:xfrm>
            <a:off x="435610" y="3850640"/>
            <a:ext cx="10972800" cy="1691640"/>
          </a:xfrm>
          <a:prstGeom prst="rect">
            <a:avLst/>
          </a:prstGeom>
          <a:noFill/>
          <a:ln w="0" cmpd="sng">
            <a:noFill/>
            <a:prstDash val="solid"/>
          </a:ln>
        </p:spPr>
        <p:txBody>
          <a:bodyPr vert="horz" lIns="0" tIns="13335" rIns="0" bIns="0" anchor="t"/>
          <a:lstStyle/>
          <a:p>
            <a:pPr marL="0" marR="0" indent="0" algn="r">
              <a:lnSpc>
                <a:spcPts val="3300"/>
              </a:lnSpc>
              <a:spcAft>
                <a:spcPts val="0"/>
              </a:spcAft>
            </a:pPr>
            <a:r>
              <a:rPr lang="en-US" sz="2750" b="1" spc="25">
                <a:solidFill>
                  <a:srgbClr val="2D75B6"/>
                </a:solidFill>
                <a:latin typeface="Century Gothic" panose="02020603050405020304" pitchFamily="2"/>
              </a:rPr>
              <a:t>Missing Law Clients and Deceased Attorney Escrow Accounts. </a:t>
            </a:r>
          </a:p>
          <a:p>
            <a:pPr marL="0" marR="0" indent="0" algn="ctr">
              <a:lnSpc>
                <a:spcPts val="3300"/>
              </a:lnSpc>
              <a:spcBef>
                <a:spcPts val="2750"/>
              </a:spcBef>
              <a:spcAft>
                <a:spcPts val="3835"/>
              </a:spcAft>
            </a:pPr>
            <a:r>
              <a:rPr lang="en-US" sz="2750" b="1" spc="0">
                <a:solidFill>
                  <a:srgbClr val="2D75B6"/>
                </a:solidFill>
                <a:latin typeface="Century Gothic" panose="02020603050405020304" pitchFamily="2"/>
              </a:rPr>
              <a:t>Can </a:t>
            </a:r>
            <a:r>
              <a:rPr lang="en-US" sz="2750" b="1" u="sng" spc="0">
                <a:solidFill>
                  <a:srgbClr val="2D75B6"/>
                </a:solidFill>
                <a:latin typeface="Century Gothic" panose="02020603050405020304" pitchFamily="2"/>
              </a:rPr>
              <a:t>Your</a:t>
            </a:r>
            <a:r>
              <a:rPr lang="en-US" sz="2750" b="1" spc="0">
                <a:solidFill>
                  <a:srgbClr val="2D75B6"/>
                </a:solidFill>
                <a:latin typeface="Century Gothic" panose="02020603050405020304" pitchFamily="2"/>
              </a:rPr>
              <a:t> Fund Benefit?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09575" y="63500"/>
            <a:ext cx="11544300" cy="847725"/>
          </a:xfrm>
          <a:prstGeom prst="rect">
            <a:avLst/>
          </a:prstGeom>
          <a:noFill/>
          <a:ln w="0" cmpd="sng">
            <a:noFill/>
            <a:prstDash val="solid"/>
          </a:ln>
        </p:spPr>
        <p:txBody>
          <a:bodyPr vert="horz" lIns="0" tIns="96520" rIns="0" bIns="0" anchor="t"/>
          <a:lstStyle/>
          <a:p>
            <a:pPr marL="0" marR="0" indent="0" algn="l">
              <a:lnSpc>
                <a:spcPts val="4500"/>
              </a:lnSpc>
              <a:spcAft>
                <a:spcPts val="1415"/>
              </a:spcAft>
            </a:pPr>
            <a:r>
              <a:rPr lang="en-US" sz="4350" i="1" u="sng" spc="-10">
                <a:solidFill>
                  <a:srgbClr val="000000"/>
                </a:solidFill>
                <a:latin typeface="Calibri Light" panose="02020603050405020304" pitchFamily="2"/>
              </a:rPr>
              <a:t>Missing Clients – 1.15(f)  </a:t>
            </a:r>
          </a:p>
        </p:txBody>
      </p:sp>
      <p:sp>
        <p:nvSpPr>
          <p:cNvPr id="3" name="Text Placeholder 2"/>
          <p:cNvSpPr>
            <a:spLocks noGrp="1"/>
          </p:cNvSpPr>
          <p:nvPr>
            <p:ph type="body" idx="10"/>
          </p:nvPr>
        </p:nvSpPr>
        <p:spPr>
          <a:xfrm>
            <a:off x="755650" y="911225"/>
            <a:ext cx="11198225" cy="2301240"/>
          </a:xfrm>
          <a:prstGeom prst="rect">
            <a:avLst/>
          </a:prstGeom>
          <a:solidFill>
            <a:srgbClr val="DEEBF7"/>
          </a:solidFill>
          <a:ln w="0" cmpd="sng">
            <a:noFill/>
            <a:prstDash val="solid"/>
          </a:ln>
        </p:spPr>
        <p:txBody>
          <a:bodyPr vert="horz" lIns="0" tIns="46990" rIns="0" bIns="0" anchor="t"/>
          <a:lstStyle/>
          <a:p>
            <a:pPr marL="91440" marR="0" indent="0" algn="l">
              <a:lnSpc>
                <a:spcPts val="2200"/>
              </a:lnSpc>
              <a:spcAft>
                <a:spcPts val="0"/>
              </a:spcAft>
            </a:pPr>
            <a:r>
              <a:rPr lang="en-US" sz="1800" spc="-40">
                <a:solidFill>
                  <a:srgbClr val="000000"/>
                </a:solidFill>
                <a:latin typeface="Arial" panose="02020603050405020304" pitchFamily="2"/>
              </a:rPr>
              <a:t>1.15 (f) provides: </a:t>
            </a:r>
          </a:p>
          <a:p>
            <a:pPr marL="91440" marR="320040" indent="0" algn="l">
              <a:lnSpc>
                <a:spcPts val="2200"/>
              </a:lnSpc>
              <a:spcBef>
                <a:spcPts val="1005"/>
              </a:spcBef>
              <a:spcAft>
                <a:spcPts val="1600"/>
              </a:spcAft>
            </a:pPr>
            <a:r>
              <a:rPr lang="en-US" sz="1800" spc="-35">
                <a:solidFill>
                  <a:srgbClr val="000000"/>
                </a:solidFill>
                <a:latin typeface="Arial" panose="02020603050405020304" pitchFamily="2"/>
              </a:rPr>
              <a:t>Missing Clients. Whenever any sum of money is payable to a client and the lawyer is</a:t>
            </a:r>
            <a:r>
              <a:rPr lang="en-US" sz="1800" spc="-35">
                <a:solidFill>
                  <a:srgbClr val="FF0000"/>
                </a:solidFill>
                <a:latin typeface="Arial" panose="02020603050405020304" pitchFamily="2"/>
              </a:rPr>
              <a:t> unable to locate</a:t>
            </a:r>
            <a:r>
              <a:rPr lang="en-US" sz="1800" spc="-35">
                <a:solidFill>
                  <a:srgbClr val="000000"/>
                </a:solidFill>
                <a:latin typeface="Arial" panose="02020603050405020304" pitchFamily="2"/>
              </a:rPr>
              <a:t> the client, the lawyer</a:t>
            </a:r>
            <a:r>
              <a:rPr lang="en-US" sz="1800" spc="-35">
                <a:solidFill>
                  <a:srgbClr val="FF0000"/>
                </a:solidFill>
                <a:latin typeface="Arial" panose="02020603050405020304" pitchFamily="2"/>
              </a:rPr>
              <a:t> shall apply to the court</a:t>
            </a:r>
            <a:r>
              <a:rPr lang="en-US" sz="1800" spc="-35">
                <a:solidFill>
                  <a:srgbClr val="000000"/>
                </a:solidFill>
                <a:latin typeface="Arial" panose="02020603050405020304" pitchFamily="2"/>
              </a:rPr>
              <a:t> in which the action was brought if in the unified court system, or, if no action was commenced in the unified court system, to the Supreme Court in the county in which the lawyer maintains an office for the practice of law,</a:t>
            </a:r>
            <a:r>
              <a:rPr lang="en-US" sz="1800" spc="-35">
                <a:solidFill>
                  <a:srgbClr val="FF0000"/>
                </a:solidFill>
                <a:latin typeface="Arial" panose="02020603050405020304" pitchFamily="2"/>
              </a:rPr>
              <a:t> for an order directing payment</a:t>
            </a:r>
            <a:r>
              <a:rPr lang="en-US" sz="1800" spc="-35">
                <a:solidFill>
                  <a:srgbClr val="000000"/>
                </a:solidFill>
                <a:latin typeface="Arial" panose="02020603050405020304" pitchFamily="2"/>
              </a:rPr>
              <a:t> to the lawyer of any fees and disbursements that are owed by the client and the balance, if any,</a:t>
            </a:r>
            <a:r>
              <a:rPr lang="en-US" sz="1750" spc="-35">
                <a:solidFill>
                  <a:srgbClr val="FF0000"/>
                </a:solidFill>
                <a:latin typeface="Arial" panose="02020603050405020304" pitchFamily="2"/>
              </a:rPr>
              <a:t> to the Lawyers’ Fund for Client </a:t>
            </a:r>
            <a:r>
              <a:rPr lang="en-US" sz="1800" spc="-35">
                <a:solidFill>
                  <a:srgbClr val="FF0000"/>
                </a:solidFill>
                <a:latin typeface="Arial" panose="02020603050405020304" pitchFamily="2"/>
              </a:rPr>
              <a:t>Protection</a:t>
            </a:r>
            <a:r>
              <a:rPr lang="en-US" sz="1800" spc="-35">
                <a:solidFill>
                  <a:srgbClr val="000000"/>
                </a:solidFill>
                <a:latin typeface="Arial" panose="02020603050405020304" pitchFamily="2"/>
              </a:rPr>
              <a:t> for safeguarding and disbursement to persons who are entitled thereto. </a:t>
            </a:r>
          </a:p>
        </p:txBody>
      </p:sp>
      <p:sp>
        <p:nvSpPr>
          <p:cNvPr id="4" name="Text Placeholder 3"/>
          <p:cNvSpPr>
            <a:spLocks noGrp="1"/>
          </p:cNvSpPr>
          <p:nvPr>
            <p:ph type="body" idx="10"/>
          </p:nvPr>
        </p:nvSpPr>
        <p:spPr>
          <a:xfrm>
            <a:off x="409575" y="3365500"/>
            <a:ext cx="11544300" cy="2908300"/>
          </a:xfrm>
          <a:prstGeom prst="rect">
            <a:avLst/>
          </a:prstGeom>
          <a:noFill/>
          <a:ln w="0" cmpd="sng">
            <a:noFill/>
            <a:prstDash val="solid"/>
          </a:ln>
        </p:spPr>
        <p:txBody>
          <a:bodyPr vert="horz" lIns="0" tIns="6350" rIns="0" bIns="0" anchor="t"/>
          <a:lstStyle/>
          <a:p>
            <a:pPr marL="685800" marR="502920" indent="228600" algn="l">
              <a:lnSpc>
                <a:spcPts val="1800"/>
              </a:lnSpc>
              <a:spcAft>
                <a:spcPts val="0"/>
              </a:spcAft>
              <a:buFont typeface="Symbol"/>
              <a:buChar char="·"/>
            </a:pPr>
            <a:r>
              <a:rPr lang="en-US" sz="1500" spc="0">
                <a:solidFill>
                  <a:srgbClr val="000000"/>
                </a:solidFill>
                <a:latin typeface="Arial" panose="02020603050405020304" pitchFamily="2"/>
              </a:rPr>
              <a:t>‘Unable to locate’ has been interpreted to include unidentified deposits or funds that are ‘unknown’, i.e. where the beneficial owner of the funds cannot be established. </a:t>
            </a:r>
          </a:p>
          <a:p>
            <a:pPr marL="685800" marR="594360" indent="228600" algn="l">
              <a:lnSpc>
                <a:spcPts val="1800"/>
              </a:lnSpc>
              <a:spcBef>
                <a:spcPts val="985"/>
              </a:spcBef>
              <a:spcAft>
                <a:spcPts val="0"/>
              </a:spcAft>
              <a:buFont typeface="Symbol"/>
              <a:buChar char="·"/>
            </a:pPr>
            <a:r>
              <a:rPr lang="en-US" sz="1500" spc="0">
                <a:solidFill>
                  <a:srgbClr val="000000"/>
                </a:solidFill>
                <a:latin typeface="Arial" panose="02020603050405020304" pitchFamily="2"/>
              </a:rPr>
              <a:t>The rule is a ‘safe-harbor’ for lawyers/law firms to remit funds to the Lawyers’ Fund with no disciplinary repercussions. The attorney/firm is still in trust, despite an inability to identify ownership of funds. </a:t>
            </a:r>
          </a:p>
          <a:p>
            <a:pPr marL="685800" marR="91440" indent="228600" algn="l">
              <a:lnSpc>
                <a:spcPts val="1800"/>
              </a:lnSpc>
              <a:spcBef>
                <a:spcPts val="1010"/>
              </a:spcBef>
              <a:spcAft>
                <a:spcPts val="0"/>
              </a:spcAft>
              <a:buFont typeface="Symbol"/>
              <a:buChar char="·"/>
            </a:pPr>
            <a:r>
              <a:rPr lang="en-US" sz="1500" spc="0">
                <a:solidFill>
                  <a:srgbClr val="000000"/>
                </a:solidFill>
                <a:latin typeface="Arial" panose="02020603050405020304" pitchFamily="2"/>
              </a:rPr>
              <a:t>The Lawyers’ Fund has no authority to determine entitlement to an unidentified/unknown deposit. If a purported beneficial owner contacts the LFCP claiming entitlement to any portion of an unidentified/unknown deposit, the inquiring party is directed by the LFCP to contact the Court which issued the original deposit order in order to secure a new or amended order determining that they are in fact the beneficial owner of such funds and the person/persons ‘entitled thereto’. </a:t>
            </a:r>
          </a:p>
          <a:p>
            <a:pPr marL="685800" marR="0" indent="228600" algn="l">
              <a:lnSpc>
                <a:spcPts val="1800"/>
              </a:lnSpc>
              <a:spcBef>
                <a:spcPts val="1005"/>
              </a:spcBef>
              <a:spcAft>
                <a:spcPts val="40"/>
              </a:spcAft>
              <a:buFont typeface="Symbol"/>
              <a:buChar char="·"/>
            </a:pPr>
            <a:r>
              <a:rPr lang="en-US" sz="1500" spc="0">
                <a:solidFill>
                  <a:srgbClr val="000000"/>
                </a:solidFill>
                <a:latin typeface="Arial" panose="02020603050405020304" pitchFamily="2"/>
              </a:rPr>
              <a:t>Once presented with a Court order which has confirmed the identity of the beneficial owner and the amount of funds due from the previously unidentified/unknown deposit, the LFCP promptly disburses the funds directed by the Court to the appropriate beneficial owner.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21920" y="101600"/>
            <a:ext cx="11887200" cy="809625"/>
          </a:xfrm>
          <a:prstGeom prst="rect">
            <a:avLst/>
          </a:prstGeom>
          <a:noFill/>
          <a:ln w="0" cmpd="sng">
            <a:noFill/>
            <a:prstDash val="solid"/>
          </a:ln>
        </p:spPr>
        <p:txBody>
          <a:bodyPr vert="horz" lIns="0" tIns="83820" rIns="0" bIns="0" anchor="t"/>
          <a:lstStyle/>
          <a:p>
            <a:pPr marL="0" marR="0" indent="0" algn="l">
              <a:lnSpc>
                <a:spcPts val="4100"/>
              </a:lnSpc>
              <a:spcAft>
                <a:spcPts val="1605"/>
              </a:spcAft>
            </a:pPr>
            <a:r>
              <a:rPr lang="en-US" sz="3950" b="1" i="1" u="sng" spc="-125">
                <a:solidFill>
                  <a:srgbClr val="000000"/>
                </a:solidFill>
                <a:latin typeface="Calibri Light" panose="02020603050405020304" pitchFamily="2"/>
              </a:rPr>
              <a:t>Deceased Attorneys – 1.15(g)  </a:t>
            </a:r>
          </a:p>
        </p:txBody>
      </p:sp>
      <p:sp>
        <p:nvSpPr>
          <p:cNvPr id="3" name="Text Placeholder 2"/>
          <p:cNvSpPr>
            <a:spLocks noGrp="1"/>
          </p:cNvSpPr>
          <p:nvPr>
            <p:ph type="body" idx="10"/>
          </p:nvPr>
        </p:nvSpPr>
        <p:spPr>
          <a:xfrm>
            <a:off x="755650" y="911225"/>
            <a:ext cx="11253470" cy="3191510"/>
          </a:xfrm>
          <a:prstGeom prst="rect">
            <a:avLst/>
          </a:prstGeom>
          <a:solidFill>
            <a:srgbClr val="DEEBF7"/>
          </a:solidFill>
          <a:ln w="0" cmpd="sng">
            <a:noFill/>
            <a:prstDash val="solid"/>
          </a:ln>
        </p:spPr>
        <p:txBody>
          <a:bodyPr vert="horz" lIns="0" tIns="59690" rIns="0" bIns="0" anchor="t"/>
          <a:lstStyle/>
          <a:p>
            <a:pPr marL="91440" marR="0" indent="0" algn="l">
              <a:lnSpc>
                <a:spcPts val="1500"/>
              </a:lnSpc>
              <a:spcAft>
                <a:spcPts val="0"/>
              </a:spcAft>
            </a:pPr>
            <a:r>
              <a:rPr lang="en-US" sz="1300" spc="-10">
                <a:solidFill>
                  <a:srgbClr val="000000"/>
                </a:solidFill>
                <a:latin typeface="Arial" panose="02020603050405020304" pitchFamily="2"/>
              </a:rPr>
              <a:t>1.15 (g) provides: </a:t>
            </a:r>
          </a:p>
          <a:p>
            <a:pPr marL="91440" marR="0" indent="0" algn="l">
              <a:lnSpc>
                <a:spcPts val="1500"/>
              </a:lnSpc>
              <a:spcBef>
                <a:spcPts val="1085"/>
              </a:spcBef>
              <a:spcAft>
                <a:spcPts val="0"/>
              </a:spcAft>
            </a:pPr>
            <a:r>
              <a:rPr lang="en-US" sz="1300" spc="0">
                <a:solidFill>
                  <a:srgbClr val="000000"/>
                </a:solidFill>
                <a:latin typeface="Arial" panose="02020603050405020304" pitchFamily="2"/>
              </a:rPr>
              <a:t>Designation of Successor Signatories. </a:t>
            </a:r>
          </a:p>
          <a:p>
            <a:pPr marL="91440" marR="502920" indent="228600" algn="l">
              <a:lnSpc>
                <a:spcPts val="1600"/>
              </a:lnSpc>
              <a:spcBef>
                <a:spcPts val="985"/>
              </a:spcBef>
              <a:spcAft>
                <a:spcPts val="0"/>
              </a:spcAft>
              <a:buFont typeface="Arial"/>
              <a:buAutoNum type="arabicPeriod"/>
            </a:pPr>
            <a:r>
              <a:rPr lang="en-US" sz="1300" spc="0">
                <a:solidFill>
                  <a:srgbClr val="000000"/>
                </a:solidFill>
                <a:latin typeface="Arial" panose="02020603050405020304" pitchFamily="2"/>
              </a:rPr>
              <a:t>Upon the death of a lawyer who was the</a:t>
            </a:r>
            <a:r>
              <a:rPr lang="en-US" sz="1300" spc="0">
                <a:solidFill>
                  <a:srgbClr val="FF0000"/>
                </a:solidFill>
                <a:latin typeface="Arial" panose="02020603050405020304" pitchFamily="2"/>
              </a:rPr>
              <a:t> sole signatory</a:t>
            </a:r>
            <a:r>
              <a:rPr lang="en-US" sz="1300" spc="0">
                <a:solidFill>
                  <a:srgbClr val="000000"/>
                </a:solidFill>
                <a:latin typeface="Arial" panose="02020603050405020304" pitchFamily="2"/>
              </a:rPr>
              <a:t> on an attorney trust, escrow or special account, an</a:t>
            </a:r>
            <a:r>
              <a:rPr lang="en-US" sz="1300" spc="0">
                <a:solidFill>
                  <a:srgbClr val="FF0000"/>
                </a:solidFill>
                <a:latin typeface="Arial" panose="02020603050405020304" pitchFamily="2"/>
              </a:rPr>
              <a:t> application may be made to the Supreme Court</a:t>
            </a:r>
            <a:r>
              <a:rPr lang="en-US" sz="1300" spc="0">
                <a:solidFill>
                  <a:srgbClr val="000000"/>
                </a:solidFill>
                <a:latin typeface="Arial" panose="02020603050405020304" pitchFamily="2"/>
              </a:rPr>
              <a:t> for an order designating a successor signatory for such trust, escrow or special account who</a:t>
            </a:r>
            <a:r>
              <a:rPr lang="en-US" sz="1300" spc="0">
                <a:solidFill>
                  <a:srgbClr val="FF0000"/>
                </a:solidFill>
                <a:latin typeface="Arial" panose="02020603050405020304" pitchFamily="2"/>
              </a:rPr>
              <a:t> shall be a member of the bar in good standing</a:t>
            </a:r>
            <a:r>
              <a:rPr lang="en-US" sz="1300" spc="0">
                <a:solidFill>
                  <a:srgbClr val="000000"/>
                </a:solidFill>
                <a:latin typeface="Arial" panose="02020603050405020304" pitchFamily="2"/>
              </a:rPr>
              <a:t> and admitted to the practice of law in New York State. </a:t>
            </a:r>
          </a:p>
          <a:p>
            <a:pPr marL="91440" marR="411480" indent="228600" algn="l">
              <a:lnSpc>
                <a:spcPts val="1600"/>
              </a:lnSpc>
              <a:spcBef>
                <a:spcPts val="1010"/>
              </a:spcBef>
              <a:spcAft>
                <a:spcPts val="0"/>
              </a:spcAft>
              <a:buFont typeface="Arial"/>
              <a:buAutoNum type="arabicPeriod"/>
            </a:pPr>
            <a:r>
              <a:rPr lang="en-US" sz="1300" spc="0">
                <a:solidFill>
                  <a:srgbClr val="000000"/>
                </a:solidFill>
                <a:latin typeface="Arial" panose="02020603050405020304" pitchFamily="2"/>
              </a:rPr>
              <a:t>An application to designate a successor signatory shall be made to the Supreme Court</a:t>
            </a:r>
            <a:r>
              <a:rPr lang="en-US" sz="1300" spc="0">
                <a:solidFill>
                  <a:srgbClr val="FF0000"/>
                </a:solidFill>
                <a:latin typeface="Arial" panose="02020603050405020304" pitchFamily="2"/>
              </a:rPr>
              <a:t> in the judicial district in which the deceased lawyer maintained an office</a:t>
            </a:r>
            <a:r>
              <a:rPr lang="en-US" sz="1300" spc="0">
                <a:solidFill>
                  <a:srgbClr val="000000"/>
                </a:solidFill>
                <a:latin typeface="Arial" panose="02020603050405020304" pitchFamily="2"/>
              </a:rPr>
              <a:t> for the practice of law. The application may be made by the legal representative of the deceased lawyer's estate; a lawyer who was affiliated with the deceased lawyer in the practice of law;</a:t>
            </a:r>
            <a:r>
              <a:rPr lang="en-US" sz="1300" spc="0">
                <a:solidFill>
                  <a:srgbClr val="FF0000"/>
                </a:solidFill>
                <a:latin typeface="Arial" panose="02020603050405020304" pitchFamily="2"/>
              </a:rPr>
              <a:t> any person who has a beneficial interest in such trust,</a:t>
            </a:r>
            <a:r>
              <a:rPr lang="en-US" sz="1300" spc="0">
                <a:solidFill>
                  <a:srgbClr val="000000"/>
                </a:solidFill>
                <a:latin typeface="Arial" panose="02020603050405020304" pitchFamily="2"/>
              </a:rPr>
              <a:t> escrow or special account; an officer of a city or county bar association; or counsel for an attorney disciplinary committee.</a:t>
            </a:r>
            <a:r>
              <a:rPr lang="en-US" sz="1300" spc="0">
                <a:solidFill>
                  <a:srgbClr val="FF0000"/>
                </a:solidFill>
                <a:latin typeface="Arial" panose="02020603050405020304" pitchFamily="2"/>
              </a:rPr>
              <a:t> No lawyer may charge a legal fee</a:t>
            </a:r>
            <a:r>
              <a:rPr lang="en-US" sz="1300" spc="0">
                <a:solidFill>
                  <a:srgbClr val="000000"/>
                </a:solidFill>
                <a:latin typeface="Arial" panose="02020603050405020304" pitchFamily="2"/>
              </a:rPr>
              <a:t> for assisting with an application to designate a successor signatory pursuant to this rule. </a:t>
            </a:r>
          </a:p>
          <a:p>
            <a:pPr marL="91440" marR="457200" indent="228600" algn="l">
              <a:lnSpc>
                <a:spcPts val="1600"/>
              </a:lnSpc>
              <a:spcBef>
                <a:spcPts val="1005"/>
              </a:spcBef>
              <a:spcAft>
                <a:spcPts val="405"/>
              </a:spcAft>
              <a:buFont typeface="Arial"/>
              <a:buAutoNum type="arabicPeriod"/>
            </a:pPr>
            <a:r>
              <a:rPr lang="en-US" sz="1300" spc="0">
                <a:solidFill>
                  <a:srgbClr val="000000"/>
                </a:solidFill>
                <a:latin typeface="Arial" panose="02020603050405020304" pitchFamily="2"/>
              </a:rPr>
              <a:t>The Supreme Court may designate a successor signatory and may direct the safeguarding of funds from such trust, escrow or special account, and the disbursement of such funds to persons who are entitled thereto, and may order that funds in such account be deposited with the Lawyers' Fund for Client Protection for safeguarding and disbursement to persons who are entitled thereto. </a:t>
            </a:r>
          </a:p>
        </p:txBody>
      </p:sp>
      <p:sp>
        <p:nvSpPr>
          <p:cNvPr id="4" name="Text Placeholder 3"/>
          <p:cNvSpPr>
            <a:spLocks noGrp="1"/>
          </p:cNvSpPr>
          <p:nvPr>
            <p:ph type="body" idx="10"/>
          </p:nvPr>
        </p:nvSpPr>
        <p:spPr>
          <a:xfrm>
            <a:off x="121920" y="4387215"/>
            <a:ext cx="11887200" cy="2051685"/>
          </a:xfrm>
          <a:prstGeom prst="rect">
            <a:avLst/>
          </a:prstGeom>
          <a:noFill/>
          <a:ln w="0" cmpd="sng">
            <a:noFill/>
            <a:prstDash val="solid"/>
          </a:ln>
        </p:spPr>
        <p:txBody>
          <a:bodyPr vert="horz" lIns="0" tIns="0" rIns="0" bIns="0" anchor="t"/>
          <a:lstStyle/>
          <a:p>
            <a:pPr marL="731520" marR="0" indent="228600" algn="l">
              <a:lnSpc>
                <a:spcPts val="2200"/>
              </a:lnSpc>
              <a:spcAft>
                <a:spcPts val="0"/>
              </a:spcAft>
              <a:buFont typeface="Symbol"/>
              <a:buChar char="·"/>
            </a:pPr>
            <a:r>
              <a:rPr lang="en-US" sz="2000" spc="-10">
                <a:solidFill>
                  <a:srgbClr val="000000"/>
                </a:solidFill>
                <a:latin typeface="Arial" panose="02020603050405020304" pitchFamily="2"/>
              </a:rPr>
              <a:t>Upon death of a sole signatory. </a:t>
            </a:r>
          </a:p>
          <a:p>
            <a:pPr marL="731520" marR="0" indent="228600" algn="l">
              <a:lnSpc>
                <a:spcPts val="2500"/>
              </a:lnSpc>
              <a:spcBef>
                <a:spcPts val="915"/>
              </a:spcBef>
              <a:spcAft>
                <a:spcPts val="0"/>
              </a:spcAft>
              <a:buFont typeface="Symbol"/>
              <a:buChar char="·"/>
            </a:pPr>
            <a:r>
              <a:rPr lang="en-US" sz="2000" spc="0">
                <a:solidFill>
                  <a:srgbClr val="000000"/>
                </a:solidFill>
                <a:latin typeface="Arial" panose="02020603050405020304" pitchFamily="2"/>
              </a:rPr>
              <a:t>Application made to Supreme Court in county where decedent had practice. </a:t>
            </a:r>
          </a:p>
          <a:p>
            <a:pPr marL="731520" marR="0" indent="228600" algn="l">
              <a:lnSpc>
                <a:spcPts val="2500"/>
              </a:lnSpc>
              <a:spcBef>
                <a:spcPts val="940"/>
              </a:spcBef>
              <a:spcAft>
                <a:spcPts val="0"/>
              </a:spcAft>
              <a:buFont typeface="Symbol"/>
              <a:buChar char="·"/>
            </a:pPr>
            <a:r>
              <a:rPr lang="en-US" sz="2000" spc="0">
                <a:solidFill>
                  <a:srgbClr val="000000"/>
                </a:solidFill>
                <a:latin typeface="Arial" panose="02020603050405020304" pitchFamily="2"/>
              </a:rPr>
              <a:t>Application can be made by any interested party with a beneficial interest. </a:t>
            </a:r>
          </a:p>
          <a:p>
            <a:pPr marL="731520" marR="0" indent="228600" algn="l">
              <a:lnSpc>
                <a:spcPts val="2500"/>
              </a:lnSpc>
              <a:spcBef>
                <a:spcPts val="935"/>
              </a:spcBef>
              <a:spcAft>
                <a:spcPts val="0"/>
              </a:spcAft>
              <a:buFont typeface="Symbol"/>
              <a:buChar char="·"/>
            </a:pPr>
            <a:r>
              <a:rPr lang="en-US" sz="2000" spc="0">
                <a:solidFill>
                  <a:srgbClr val="000000"/>
                </a:solidFill>
                <a:latin typeface="Arial" panose="02020603050405020304" pitchFamily="2"/>
              </a:rPr>
              <a:t>Successor signatory must be an attorney in good standing. </a:t>
            </a:r>
          </a:p>
          <a:p>
            <a:pPr marL="731520" marR="0" indent="228600" algn="l">
              <a:lnSpc>
                <a:spcPts val="2500"/>
              </a:lnSpc>
              <a:spcBef>
                <a:spcPts val="890"/>
              </a:spcBef>
              <a:spcAft>
                <a:spcPts val="315"/>
              </a:spcAft>
              <a:buFont typeface="Symbol"/>
              <a:buChar char="·"/>
            </a:pPr>
            <a:r>
              <a:rPr lang="en-US" sz="2000" spc="0">
                <a:solidFill>
                  <a:srgbClr val="000000"/>
                </a:solidFill>
                <a:latin typeface="Arial" panose="02020603050405020304" pitchFamily="2"/>
              </a:rPr>
              <a:t>Lawyers cannot charge a legal fee, but costs can be recovered.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612775" y="63500"/>
            <a:ext cx="10528300" cy="2179955"/>
          </a:xfrm>
          <a:prstGeom prst="rect">
            <a:avLst/>
          </a:prstGeom>
          <a:noFill/>
          <a:ln w="0" cmpd="sng">
            <a:noFill/>
            <a:prstDash val="solid"/>
          </a:ln>
        </p:spPr>
        <p:txBody>
          <a:bodyPr vert="horz" lIns="0" tIns="96520" rIns="0" bIns="0" anchor="t"/>
          <a:lstStyle/>
          <a:p>
            <a:pPr marL="228600" marR="0" indent="0" algn="l">
              <a:lnSpc>
                <a:spcPts val="4800"/>
              </a:lnSpc>
              <a:spcAft>
                <a:spcPts val="0"/>
              </a:spcAft>
            </a:pPr>
            <a:r>
              <a:rPr lang="en-US" sz="4350" i="1" u="sng" spc="-40">
                <a:solidFill>
                  <a:srgbClr val="0000FF"/>
                </a:solidFill>
                <a:latin typeface="Calibri Light" panose="02020603050405020304" pitchFamily="2"/>
              </a:rPr>
              <a:t>www.nylawfund.org</a:t>
            </a:r>
            <a:r>
              <a:rPr lang="en-US" sz="100" i="1" spc="-40">
                <a:solidFill>
                  <a:srgbClr val="000000"/>
                </a:solidFill>
                <a:latin typeface="Calibri Light" panose="02020603050405020304" pitchFamily="2"/>
              </a:rPr>
              <a:t> </a:t>
            </a:r>
          </a:p>
          <a:p>
            <a:pPr marL="0" marR="0" indent="0" algn="just">
              <a:lnSpc>
                <a:spcPts val="4000"/>
              </a:lnSpc>
              <a:spcBef>
                <a:spcPts val="1015"/>
              </a:spcBef>
              <a:spcAft>
                <a:spcPts val="2475"/>
              </a:spcAft>
            </a:pPr>
            <a:r>
              <a:rPr lang="en-US" sz="2800" spc="0">
                <a:solidFill>
                  <a:srgbClr val="000000"/>
                </a:solidFill>
                <a:latin typeface="Arial" panose="02020603050405020304" pitchFamily="2"/>
              </a:rPr>
              <a:t>There are no official forms. Our website provides sample pleadings for the most common scenarios: </a:t>
            </a:r>
          </a:p>
        </p:txBody>
      </p:sp>
      <p:sp>
        <p:nvSpPr>
          <p:cNvPr id="4" name="Text Placeholder 3"/>
          <p:cNvSpPr>
            <a:spLocks noGrp="1"/>
          </p:cNvSpPr>
          <p:nvPr>
            <p:ph type="body" idx="10"/>
          </p:nvPr>
        </p:nvSpPr>
        <p:spPr>
          <a:xfrm>
            <a:off x="6096000" y="2243455"/>
            <a:ext cx="5854700" cy="4208145"/>
          </a:xfrm>
          <a:prstGeom prst="rect">
            <a:avLst/>
          </a:prstGeom>
          <a:noFill/>
          <a:ln w="0" cmpd="sng">
            <a:noFill/>
            <a:prstDash val="solid"/>
          </a:ln>
        </p:spPr>
        <p:txBody>
          <a:bodyPr vert="horz" lIns="0" tIns="54610" rIns="0" bIns="0" anchor="t"/>
          <a:lstStyle/>
          <a:p>
            <a:pPr marL="91440" marR="0" indent="274320" algn="l">
              <a:lnSpc>
                <a:spcPts val="1900"/>
              </a:lnSpc>
              <a:spcAft>
                <a:spcPts val="0"/>
              </a:spcAft>
              <a:buFont typeface="Symbol"/>
              <a:buChar char="·"/>
            </a:pPr>
            <a:r>
              <a:rPr lang="en-US" sz="1800" spc="0">
                <a:solidFill>
                  <a:srgbClr val="000000"/>
                </a:solidFill>
                <a:latin typeface="Calibri" panose="02020603050405020304" pitchFamily="2"/>
              </a:rPr>
              <a:t>Attorney Deceased, Mixed Deposits to Known &amp; </a:t>
            </a:r>
          </a:p>
          <a:p>
            <a:pPr marL="365760" marR="0" indent="0" algn="l">
              <a:lnSpc>
                <a:spcPts val="1800"/>
              </a:lnSpc>
              <a:spcBef>
                <a:spcPts val="310"/>
              </a:spcBef>
              <a:spcAft>
                <a:spcPts val="0"/>
              </a:spcAft>
            </a:pPr>
            <a:r>
              <a:rPr lang="en-US" sz="1800" spc="-10">
                <a:solidFill>
                  <a:srgbClr val="000000"/>
                </a:solidFill>
                <a:latin typeface="Calibri" panose="02020603050405020304" pitchFamily="2"/>
              </a:rPr>
              <a:t>Unknown Clients </a:t>
            </a:r>
          </a:p>
          <a:p>
            <a:pPr marL="91440" marR="0" indent="274320" algn="l">
              <a:lnSpc>
                <a:spcPts val="1900"/>
              </a:lnSpc>
              <a:spcBef>
                <a:spcPts val="2390"/>
              </a:spcBef>
              <a:spcAft>
                <a:spcPts val="0"/>
              </a:spcAft>
              <a:buFont typeface="Symbol"/>
              <a:buChar char="·"/>
            </a:pPr>
            <a:r>
              <a:rPr lang="en-US" sz="1800" spc="0">
                <a:solidFill>
                  <a:srgbClr val="000000"/>
                </a:solidFill>
                <a:latin typeface="Calibri" panose="02020603050405020304" pitchFamily="2"/>
              </a:rPr>
              <a:t>Attorney Deceased, Appoint Successor Signatory &amp; </a:t>
            </a:r>
          </a:p>
          <a:p>
            <a:pPr marL="365760" marR="0" indent="0" algn="l">
              <a:lnSpc>
                <a:spcPts val="1900"/>
              </a:lnSpc>
              <a:spcBef>
                <a:spcPts val="310"/>
              </a:spcBef>
              <a:spcAft>
                <a:spcPts val="0"/>
              </a:spcAft>
            </a:pPr>
            <a:r>
              <a:rPr lang="en-US" sz="1800" spc="-20">
                <a:solidFill>
                  <a:srgbClr val="000000"/>
                </a:solidFill>
                <a:latin typeface="Calibri" panose="02020603050405020304" pitchFamily="2"/>
              </a:rPr>
              <a:t>Deposit </a:t>
            </a:r>
          </a:p>
          <a:p>
            <a:pPr marL="91440" marR="0" indent="274320" algn="l">
              <a:lnSpc>
                <a:spcPts val="1900"/>
              </a:lnSpc>
              <a:spcBef>
                <a:spcPts val="2375"/>
              </a:spcBef>
              <a:spcAft>
                <a:spcPts val="0"/>
              </a:spcAft>
              <a:buFont typeface="Symbol"/>
              <a:buChar char="·"/>
            </a:pPr>
            <a:r>
              <a:rPr lang="en-US" sz="1800" spc="0">
                <a:solidFill>
                  <a:srgbClr val="000000"/>
                </a:solidFill>
                <a:latin typeface="Calibri" panose="02020603050405020304" pitchFamily="2"/>
              </a:rPr>
              <a:t>Attorney Deceased, Order Permitting Successor to Pay </a:t>
            </a:r>
          </a:p>
          <a:p>
            <a:pPr marL="365760" marR="0" indent="0" algn="l">
              <a:lnSpc>
                <a:spcPts val="1900"/>
              </a:lnSpc>
              <a:spcBef>
                <a:spcPts val="310"/>
              </a:spcBef>
              <a:spcAft>
                <a:spcPts val="0"/>
              </a:spcAft>
            </a:pPr>
            <a:r>
              <a:rPr lang="en-US" sz="1800" spc="-20">
                <a:solidFill>
                  <a:srgbClr val="000000"/>
                </a:solidFill>
                <a:latin typeface="Calibri" panose="02020603050405020304" pitchFamily="2"/>
              </a:rPr>
              <a:t>Lawyers’ Fund </a:t>
            </a:r>
          </a:p>
          <a:p>
            <a:pPr marL="91440" marR="0" indent="274320" algn="l">
              <a:lnSpc>
                <a:spcPts val="1900"/>
              </a:lnSpc>
              <a:spcBef>
                <a:spcPts val="2375"/>
              </a:spcBef>
              <a:spcAft>
                <a:spcPts val="0"/>
              </a:spcAft>
              <a:buFont typeface="Symbol"/>
              <a:buChar char="·"/>
            </a:pPr>
            <a:r>
              <a:rPr lang="en-US" sz="1800" spc="0">
                <a:solidFill>
                  <a:srgbClr val="000000"/>
                </a:solidFill>
                <a:latin typeface="Calibri" panose="02020603050405020304" pitchFamily="2"/>
              </a:rPr>
              <a:t>Attorney Deceased, Order Directing Bank to Pay Lawyers’ </a:t>
            </a:r>
          </a:p>
          <a:p>
            <a:pPr marL="365760" marR="0" indent="0" algn="l">
              <a:lnSpc>
                <a:spcPts val="1800"/>
              </a:lnSpc>
              <a:spcBef>
                <a:spcPts val="310"/>
              </a:spcBef>
              <a:spcAft>
                <a:spcPts val="9125"/>
              </a:spcAft>
            </a:pPr>
            <a:r>
              <a:rPr lang="en-US" sz="1800" spc="-50">
                <a:solidFill>
                  <a:srgbClr val="000000"/>
                </a:solidFill>
                <a:latin typeface="Calibri" panose="02020603050405020304" pitchFamily="2"/>
              </a:rPr>
              <a:t>Fund </a:t>
            </a:r>
          </a:p>
        </p:txBody>
      </p:sp>
      <p:sp>
        <p:nvSpPr>
          <p:cNvPr id="5" name="Text Placeholder 4"/>
          <p:cNvSpPr>
            <a:spLocks noGrp="1"/>
          </p:cNvSpPr>
          <p:nvPr>
            <p:ph type="body" idx="10"/>
          </p:nvPr>
        </p:nvSpPr>
        <p:spPr>
          <a:xfrm>
            <a:off x="624840" y="2243455"/>
            <a:ext cx="5005070" cy="2032635"/>
          </a:xfrm>
          <a:prstGeom prst="rect">
            <a:avLst/>
          </a:prstGeom>
          <a:solidFill>
            <a:srgbClr val="DEEBF7"/>
          </a:solidFill>
          <a:ln w="0" cmpd="sng">
            <a:noFill/>
            <a:prstDash val="solid"/>
          </a:ln>
        </p:spPr>
        <p:txBody>
          <a:bodyPr vert="horz" lIns="0" tIns="54610" rIns="0" bIns="0" anchor="t"/>
          <a:lstStyle/>
          <a:p>
            <a:pPr marL="91440" marR="0" indent="320040" algn="l">
              <a:lnSpc>
                <a:spcPts val="1900"/>
              </a:lnSpc>
              <a:spcAft>
                <a:spcPts val="0"/>
              </a:spcAft>
              <a:buFont typeface="Symbol"/>
              <a:buChar char="·"/>
            </a:pPr>
            <a:r>
              <a:rPr lang="en-US" sz="1800" spc="-10">
                <a:solidFill>
                  <a:srgbClr val="000000"/>
                </a:solidFill>
                <a:latin typeface="Calibri" panose="02020603050405020304" pitchFamily="2"/>
              </a:rPr>
              <a:t>Known Clients, Unable to Locate </a:t>
            </a:r>
          </a:p>
          <a:p>
            <a:pPr marL="91440" marR="0" indent="320040" algn="l">
              <a:lnSpc>
                <a:spcPts val="1900"/>
              </a:lnSpc>
              <a:spcBef>
                <a:spcPts val="2390"/>
              </a:spcBef>
              <a:spcAft>
                <a:spcPts val="0"/>
              </a:spcAft>
              <a:buFont typeface="Symbol"/>
              <a:buChar char="·"/>
            </a:pPr>
            <a:r>
              <a:rPr lang="en-US" sz="1800" spc="-5">
                <a:solidFill>
                  <a:srgbClr val="000000"/>
                </a:solidFill>
                <a:latin typeface="Calibri" panose="02020603050405020304" pitchFamily="2"/>
              </a:rPr>
              <a:t>Inactivity in Firm Account, Funds Remain to </a:t>
            </a:r>
          </a:p>
          <a:p>
            <a:pPr marL="411480" marR="0" indent="0" algn="l">
              <a:lnSpc>
                <a:spcPts val="1800"/>
              </a:lnSpc>
              <a:spcBef>
                <a:spcPts val="310"/>
              </a:spcBef>
              <a:spcAft>
                <a:spcPts val="0"/>
              </a:spcAft>
            </a:pPr>
            <a:r>
              <a:rPr lang="en-US" sz="1800" spc="-15">
                <a:solidFill>
                  <a:srgbClr val="000000"/>
                </a:solidFill>
                <a:latin typeface="Calibri" panose="02020603050405020304" pitchFamily="2"/>
              </a:rPr>
              <a:t>Unknown Clients </a:t>
            </a:r>
          </a:p>
          <a:p>
            <a:pPr marL="91440" marR="0" indent="320040" algn="l">
              <a:lnSpc>
                <a:spcPts val="1900"/>
              </a:lnSpc>
              <a:spcBef>
                <a:spcPts val="2390"/>
              </a:spcBef>
              <a:spcAft>
                <a:spcPts val="0"/>
              </a:spcAft>
              <a:buFont typeface="Symbol"/>
              <a:buChar char="·"/>
            </a:pPr>
            <a:r>
              <a:rPr lang="en-US" sz="1800" spc="-5">
                <a:solidFill>
                  <a:srgbClr val="000000"/>
                </a:solidFill>
                <a:latin typeface="Calibri" panose="02020603050405020304" pitchFamily="2"/>
              </a:rPr>
              <a:t>Attorney Retiring, Balance in Escrow Account to </a:t>
            </a:r>
          </a:p>
          <a:p>
            <a:pPr marL="411480" marR="0" indent="0" algn="l">
              <a:lnSpc>
                <a:spcPts val="1800"/>
              </a:lnSpc>
              <a:spcBef>
                <a:spcPts val="310"/>
              </a:spcBef>
              <a:spcAft>
                <a:spcPts val="635"/>
              </a:spcAft>
            </a:pPr>
            <a:r>
              <a:rPr lang="en-US" sz="1800" spc="-15">
                <a:solidFill>
                  <a:srgbClr val="000000"/>
                </a:solidFill>
                <a:latin typeface="Calibri" panose="02020603050405020304" pitchFamily="2"/>
              </a:rPr>
              <a:t>Unknown Clients </a:t>
            </a:r>
          </a:p>
        </p:txBody>
      </p:sp>
      <p:sp>
        <p:nvSpPr>
          <p:cNvPr id="6" name="Text Placeholder 5"/>
          <p:cNvSpPr>
            <a:spLocks noGrp="1"/>
          </p:cNvSpPr>
          <p:nvPr>
            <p:ph type="body" idx="10"/>
          </p:nvPr>
        </p:nvSpPr>
        <p:spPr>
          <a:xfrm>
            <a:off x="624840" y="4471670"/>
            <a:ext cx="5005070" cy="1968500"/>
          </a:xfrm>
          <a:prstGeom prst="rect">
            <a:avLst/>
          </a:prstGeom>
          <a:solidFill>
            <a:srgbClr val="FAE4D5"/>
          </a:solidFill>
          <a:ln w="0" cmpd="sng">
            <a:noFill/>
            <a:prstDash val="solid"/>
          </a:ln>
        </p:spPr>
        <p:txBody>
          <a:bodyPr vert="horz" lIns="0" tIns="67945" rIns="0" bIns="0" anchor="t"/>
          <a:lstStyle/>
          <a:p>
            <a:pPr marL="0" marR="0" indent="0" algn="ctr">
              <a:lnSpc>
                <a:spcPts val="2000"/>
              </a:lnSpc>
              <a:spcAft>
                <a:spcPts val="0"/>
              </a:spcAft>
            </a:pPr>
            <a:r>
              <a:rPr lang="en-US" sz="1750" b="1" spc="-15">
                <a:solidFill>
                  <a:srgbClr val="000000"/>
                </a:solidFill>
                <a:latin typeface="Calibri" panose="02020603050405020304" pitchFamily="2"/>
              </a:rPr>
              <a:t>Erie County Bar Association Ethics Opinion </a:t>
            </a:r>
          </a:p>
          <a:p>
            <a:pPr marL="0" marR="0" indent="0" algn="ctr">
              <a:lnSpc>
                <a:spcPts val="2000"/>
              </a:lnSpc>
              <a:spcBef>
                <a:spcPts val="185"/>
              </a:spcBef>
              <a:spcAft>
                <a:spcPts val="0"/>
              </a:spcAft>
            </a:pPr>
            <a:r>
              <a:rPr lang="en-US" sz="1750" b="1" spc="-10">
                <a:solidFill>
                  <a:srgbClr val="000000"/>
                </a:solidFill>
                <a:latin typeface="Calibri" panose="02020603050405020304" pitchFamily="2"/>
              </a:rPr>
              <a:t>#xx1- 01/15/04 </a:t>
            </a:r>
          </a:p>
          <a:p>
            <a:pPr marL="0" marR="0" indent="0" algn="ctr">
              <a:lnSpc>
                <a:spcPts val="2000"/>
              </a:lnSpc>
              <a:spcBef>
                <a:spcPts val="2345"/>
              </a:spcBef>
              <a:spcAft>
                <a:spcPts val="0"/>
              </a:spcAft>
            </a:pPr>
            <a:r>
              <a:rPr lang="en-US" sz="1750" b="1" spc="-10">
                <a:solidFill>
                  <a:srgbClr val="000000"/>
                </a:solidFill>
                <a:latin typeface="Calibri" panose="02020603050405020304" pitchFamily="2"/>
              </a:rPr>
              <a:t>The Lawyers’ Fund will accept missing client </a:t>
            </a:r>
          </a:p>
          <a:p>
            <a:pPr marL="0" marR="0" indent="0" algn="ctr">
              <a:lnSpc>
                <a:spcPts val="2000"/>
              </a:lnSpc>
              <a:spcBef>
                <a:spcPts val="185"/>
              </a:spcBef>
              <a:spcAft>
                <a:spcPts val="0"/>
              </a:spcAft>
            </a:pPr>
            <a:r>
              <a:rPr lang="en-US" sz="1750" b="1" spc="-10">
                <a:solidFill>
                  <a:srgbClr val="000000"/>
                </a:solidFill>
                <a:latin typeface="Calibri" panose="02020603050405020304" pitchFamily="2"/>
              </a:rPr>
              <a:t>deposits of up to $1,000 </a:t>
            </a:r>
            <a:r>
              <a:rPr lang="en-US" sz="1750" b="1" u="sng" spc="-10">
                <a:solidFill>
                  <a:srgbClr val="000000"/>
                </a:solidFill>
                <a:latin typeface="Calibri" panose="02020603050405020304" pitchFamily="2"/>
              </a:rPr>
              <a:t>without a court order*</a:t>
            </a:r>
            <a:r>
              <a:rPr lang="en-US" sz="1750" b="1" spc="-10">
                <a:solidFill>
                  <a:srgbClr val="000000"/>
                </a:solidFill>
                <a:latin typeface="Calibri" panose="02020603050405020304" pitchFamily="2"/>
              </a:rPr>
              <a:t>.</a:t>
            </a:r>
            <a:r>
              <a:rPr lang="en-US" sz="100" b="1" u="sng" spc="-10">
                <a:solidFill>
                  <a:srgbClr val="000000"/>
                </a:solidFill>
                <a:latin typeface="Calibri" panose="02020603050405020304" pitchFamily="2"/>
              </a:rPr>
              <a:t> </a:t>
            </a:r>
          </a:p>
          <a:p>
            <a:pPr marL="0" marR="0" indent="0" algn="ctr">
              <a:lnSpc>
                <a:spcPts val="1400"/>
              </a:lnSpc>
              <a:spcBef>
                <a:spcPts val="2320"/>
              </a:spcBef>
              <a:spcAft>
                <a:spcPts val="575"/>
              </a:spcAft>
            </a:pPr>
            <a:r>
              <a:rPr lang="en-US" sz="1400" b="1" spc="0">
                <a:solidFill>
                  <a:srgbClr val="000000"/>
                </a:solidFill>
                <a:latin typeface="Calibri" panose="02020603050405020304" pitchFamily="2"/>
              </a:rPr>
              <a:t>*This includes multiple deposits below $1,000 in the aggregate.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202565" y="317500"/>
            <a:ext cx="10528300" cy="636270"/>
          </a:xfrm>
          <a:prstGeom prst="rect">
            <a:avLst/>
          </a:prstGeom>
          <a:noFill/>
          <a:ln w="0" cmpd="sng">
            <a:noFill/>
            <a:prstDash val="solid"/>
          </a:ln>
        </p:spPr>
        <p:txBody>
          <a:bodyPr vert="horz" lIns="0" tIns="67945" rIns="0" bIns="0" anchor="t"/>
          <a:lstStyle/>
          <a:p>
            <a:pPr marL="0" marR="0" indent="0" algn="ctr">
              <a:lnSpc>
                <a:spcPts val="4500"/>
              </a:lnSpc>
              <a:spcAft>
                <a:spcPts val="0"/>
              </a:spcAft>
            </a:pPr>
            <a:r>
              <a:rPr lang="en-US" sz="4350" b="1" u="sng" spc="-30">
                <a:solidFill>
                  <a:srgbClr val="000000"/>
                </a:solidFill>
                <a:latin typeface="Calibri Light" panose="02020603050405020304" pitchFamily="2"/>
              </a:rPr>
              <a:t>Missing Client/Deceased Attorney Escrow </a:t>
            </a:r>
          </a:p>
        </p:txBody>
      </p:sp>
      <p:sp>
        <p:nvSpPr>
          <p:cNvPr id="6" name="Text Placeholder 5"/>
          <p:cNvSpPr>
            <a:spLocks noGrp="1"/>
          </p:cNvSpPr>
          <p:nvPr>
            <p:ph type="body" idx="10"/>
          </p:nvPr>
        </p:nvSpPr>
        <p:spPr>
          <a:xfrm>
            <a:off x="202565" y="953770"/>
            <a:ext cx="5896610" cy="5587365"/>
          </a:xfrm>
          <a:prstGeom prst="rect">
            <a:avLst/>
          </a:prstGeom>
          <a:solidFill>
            <a:srgbClr val="DEEBF7"/>
          </a:solidFill>
          <a:ln w="0" cmpd="sng">
            <a:noFill/>
            <a:prstDash val="solid"/>
          </a:ln>
        </p:spPr>
        <p:txBody>
          <a:bodyPr vert="horz" lIns="0" tIns="130810" rIns="0" bIns="0" anchor="t"/>
          <a:lstStyle/>
          <a:p>
            <a:pPr marL="182880" marR="0" indent="0" algn="l">
              <a:lnSpc>
                <a:spcPts val="2700"/>
              </a:lnSpc>
              <a:spcAft>
                <a:spcPts val="0"/>
              </a:spcAft>
            </a:pPr>
            <a:r>
              <a:rPr lang="en-US" sz="2400" b="1" u="sng" spc="-15">
                <a:solidFill>
                  <a:srgbClr val="000000"/>
                </a:solidFill>
                <a:latin typeface="Calibri" panose="02020603050405020304" pitchFamily="2"/>
              </a:rPr>
              <a:t>Intake Protocol  </a:t>
            </a:r>
          </a:p>
          <a:p>
            <a:pPr marL="182880" marR="0" indent="228600" algn="l">
              <a:lnSpc>
                <a:spcPts val="2600"/>
              </a:lnSpc>
              <a:spcBef>
                <a:spcPts val="795"/>
              </a:spcBef>
              <a:spcAft>
                <a:spcPts val="0"/>
              </a:spcAft>
              <a:buFont typeface="Symbol"/>
              <a:buChar char="·"/>
            </a:pPr>
            <a:r>
              <a:rPr lang="en-US" sz="2350" spc="0">
                <a:solidFill>
                  <a:srgbClr val="000000"/>
                </a:solidFill>
                <a:latin typeface="Calibri" panose="02020603050405020304" pitchFamily="2"/>
              </a:rPr>
              <a:t>Check is deposited in SEPARATE interest-</a:t>
            </a:r>
          </a:p>
          <a:p>
            <a:pPr marL="411480" marR="0" indent="0" algn="l">
              <a:lnSpc>
                <a:spcPts val="2600"/>
              </a:lnSpc>
              <a:spcBef>
                <a:spcPts val="5"/>
              </a:spcBef>
              <a:spcAft>
                <a:spcPts val="0"/>
              </a:spcAft>
            </a:pPr>
            <a:r>
              <a:rPr lang="en-US" sz="2350" spc="0">
                <a:solidFill>
                  <a:srgbClr val="000000"/>
                </a:solidFill>
                <a:latin typeface="Calibri" panose="02020603050405020304" pitchFamily="2"/>
              </a:rPr>
              <a:t>bearing trust account. </a:t>
            </a:r>
          </a:p>
          <a:p>
            <a:pPr marL="182880" marR="0" indent="228600" algn="l">
              <a:lnSpc>
                <a:spcPts val="2600"/>
              </a:lnSpc>
              <a:spcBef>
                <a:spcPts val="1005"/>
              </a:spcBef>
              <a:spcAft>
                <a:spcPts val="0"/>
              </a:spcAft>
              <a:buFont typeface="Symbol"/>
              <a:buChar char="·"/>
            </a:pPr>
            <a:r>
              <a:rPr lang="en-US" sz="2350" spc="-20">
                <a:solidFill>
                  <a:srgbClr val="000000"/>
                </a:solidFill>
                <a:latin typeface="Calibri" panose="02020603050405020304" pitchFamily="2"/>
              </a:rPr>
              <a:t>Funds are deposited </a:t>
            </a:r>
            <a:r>
              <a:rPr lang="en-US" sz="2350" u="sng" spc="-25">
                <a:solidFill>
                  <a:srgbClr val="000000"/>
                </a:solidFill>
                <a:latin typeface="Calibri" panose="02020603050405020304" pitchFamily="2"/>
              </a:rPr>
              <a:t>separate</a:t>
            </a:r>
            <a:r>
              <a:rPr lang="en-US" sz="2350" spc="-20">
                <a:solidFill>
                  <a:srgbClr val="000000"/>
                </a:solidFill>
                <a:latin typeface="Calibri" panose="02020603050405020304" pitchFamily="2"/>
              </a:rPr>
              <a:t> from the </a:t>
            </a:r>
          </a:p>
          <a:p>
            <a:pPr marL="0" marR="0" indent="0" algn="ctr">
              <a:lnSpc>
                <a:spcPts val="2600"/>
              </a:lnSpc>
              <a:spcBef>
                <a:spcPts val="25"/>
              </a:spcBef>
              <a:spcAft>
                <a:spcPts val="0"/>
              </a:spcAft>
            </a:pPr>
            <a:r>
              <a:rPr lang="en-US" sz="2350" spc="0">
                <a:solidFill>
                  <a:srgbClr val="000000"/>
                </a:solidFill>
                <a:latin typeface="Calibri" panose="02020603050405020304" pitchFamily="2"/>
              </a:rPr>
              <a:t>Fund’s reimbursement program/assets. </a:t>
            </a:r>
          </a:p>
          <a:p>
            <a:pPr marL="182880" marR="0" indent="228600" algn="l">
              <a:lnSpc>
                <a:spcPts val="2600"/>
              </a:lnSpc>
              <a:spcBef>
                <a:spcPts val="985"/>
              </a:spcBef>
              <a:spcAft>
                <a:spcPts val="0"/>
              </a:spcAft>
              <a:buFont typeface="Symbol"/>
              <a:buChar char="·"/>
            </a:pPr>
            <a:r>
              <a:rPr lang="en-US" sz="2350" spc="0">
                <a:solidFill>
                  <a:srgbClr val="000000"/>
                </a:solidFill>
                <a:latin typeface="Calibri" panose="02020603050405020304" pitchFamily="2"/>
              </a:rPr>
              <a:t>Each deposit is acknowledged by mail and </a:t>
            </a:r>
          </a:p>
          <a:p>
            <a:pPr marL="411480" marR="0" indent="0" algn="l">
              <a:lnSpc>
                <a:spcPts val="2600"/>
              </a:lnSpc>
              <a:spcBef>
                <a:spcPts val="5"/>
              </a:spcBef>
              <a:spcAft>
                <a:spcPts val="0"/>
              </a:spcAft>
            </a:pPr>
            <a:r>
              <a:rPr lang="en-US" sz="2350" spc="0">
                <a:solidFill>
                  <a:srgbClr val="000000"/>
                </a:solidFill>
                <a:latin typeface="Calibri" panose="02020603050405020304" pitchFamily="2"/>
              </a:rPr>
              <a:t>the information recorded in a unique </a:t>
            </a:r>
          </a:p>
          <a:p>
            <a:pPr marL="411480" marR="0" indent="0" algn="l">
              <a:lnSpc>
                <a:spcPts val="2400"/>
              </a:lnSpc>
              <a:spcBef>
                <a:spcPts val="145"/>
              </a:spcBef>
              <a:spcAft>
                <a:spcPts val="0"/>
              </a:spcAft>
            </a:pPr>
            <a:r>
              <a:rPr lang="en-US" sz="2350" spc="-45">
                <a:solidFill>
                  <a:srgbClr val="000000"/>
                </a:solidFill>
                <a:latin typeface="Calibri" panose="02020603050405020304" pitchFamily="2"/>
              </a:rPr>
              <a:t>database. </a:t>
            </a:r>
          </a:p>
          <a:p>
            <a:pPr marL="182880" marR="0" indent="228600" algn="l">
              <a:lnSpc>
                <a:spcPts val="2600"/>
              </a:lnSpc>
              <a:spcBef>
                <a:spcPts val="1015"/>
              </a:spcBef>
              <a:spcAft>
                <a:spcPts val="0"/>
              </a:spcAft>
              <a:buFont typeface="Symbol"/>
              <a:buChar char="·"/>
            </a:pPr>
            <a:r>
              <a:rPr lang="en-US" sz="2350" spc="15">
                <a:solidFill>
                  <a:srgbClr val="000000"/>
                </a:solidFill>
                <a:latin typeface="Calibri" panose="02020603050405020304" pitchFamily="2"/>
              </a:rPr>
              <a:t>A file folder is created under the name of </a:t>
            </a:r>
          </a:p>
          <a:p>
            <a:pPr marL="411480" marR="0" indent="0" algn="l">
              <a:lnSpc>
                <a:spcPts val="2600"/>
              </a:lnSpc>
              <a:spcBef>
                <a:spcPts val="10"/>
              </a:spcBef>
              <a:spcAft>
                <a:spcPts val="0"/>
              </a:spcAft>
            </a:pPr>
            <a:r>
              <a:rPr lang="en-US" sz="2350" spc="0">
                <a:solidFill>
                  <a:srgbClr val="000000"/>
                </a:solidFill>
                <a:latin typeface="Calibri" panose="02020603050405020304" pitchFamily="2"/>
              </a:rPr>
              <a:t>the attorney/firm making the deposit. </a:t>
            </a:r>
          </a:p>
          <a:p>
            <a:pPr marL="182880" marR="0" indent="228600" algn="l">
              <a:lnSpc>
                <a:spcPts val="2600"/>
              </a:lnSpc>
              <a:spcBef>
                <a:spcPts val="1025"/>
              </a:spcBef>
              <a:spcAft>
                <a:spcPts val="0"/>
              </a:spcAft>
              <a:buFont typeface="Symbol"/>
              <a:buChar char="·"/>
            </a:pPr>
            <a:r>
              <a:rPr lang="en-US" sz="2350" spc="-25">
                <a:solidFill>
                  <a:srgbClr val="000000"/>
                </a:solidFill>
                <a:latin typeface="Calibri" panose="02020603050405020304" pitchFamily="2"/>
              </a:rPr>
              <a:t>When necessary, deposits for multiple </a:t>
            </a:r>
          </a:p>
          <a:p>
            <a:pPr marL="411480" marR="0" indent="0" algn="l">
              <a:lnSpc>
                <a:spcPts val="2600"/>
              </a:lnSpc>
              <a:spcBef>
                <a:spcPts val="0"/>
              </a:spcBef>
              <a:spcAft>
                <a:spcPts val="6960"/>
              </a:spcAft>
            </a:pPr>
            <a:r>
              <a:rPr lang="en-US" sz="2350" spc="0">
                <a:solidFill>
                  <a:srgbClr val="000000"/>
                </a:solidFill>
                <a:latin typeface="Calibri" panose="02020603050405020304" pitchFamily="2"/>
              </a:rPr>
              <a:t>clients are given their own sub-folders.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54710" y="317500"/>
            <a:ext cx="10528300" cy="727710"/>
          </a:xfrm>
          <a:prstGeom prst="rect">
            <a:avLst/>
          </a:prstGeom>
          <a:noFill/>
          <a:ln w="0" cmpd="sng">
            <a:noFill/>
            <a:prstDash val="solid"/>
          </a:ln>
        </p:spPr>
        <p:txBody>
          <a:bodyPr vert="horz" lIns="0" tIns="67945" rIns="0" bIns="0" anchor="t"/>
          <a:lstStyle/>
          <a:p>
            <a:pPr marL="0" marR="0" indent="0" algn="ctr">
              <a:lnSpc>
                <a:spcPts val="4500"/>
              </a:lnSpc>
              <a:spcAft>
                <a:spcPts val="715"/>
              </a:spcAft>
            </a:pPr>
            <a:r>
              <a:rPr lang="en-US" sz="4350" b="1" u="sng" spc="-30">
                <a:solidFill>
                  <a:srgbClr val="000000"/>
                </a:solidFill>
                <a:latin typeface="Calibri Light" panose="02020603050405020304" pitchFamily="2"/>
              </a:rPr>
              <a:t>Missing Client/Deceased Attorney Escrow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yout 15">
    <p:bg>
      <p:bgPr>
        <a:solidFill>
          <a:schemeClr val="bg1">
            <a:alpha val="10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yout 1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74650" y="101600"/>
            <a:ext cx="5562600" cy="834390"/>
          </a:xfrm>
          <a:prstGeom prst="rect">
            <a:avLst/>
          </a:prstGeom>
          <a:noFill/>
          <a:ln w="0" cmpd="sng">
            <a:noFill/>
            <a:prstDash val="solid"/>
          </a:ln>
        </p:spPr>
        <p:txBody>
          <a:bodyPr vert="horz" lIns="0" tIns="59690" rIns="0" bIns="0" anchor="t"/>
          <a:lstStyle/>
          <a:p>
            <a:pPr marL="45720" marR="0" indent="0" algn="l">
              <a:lnSpc>
                <a:spcPts val="4800"/>
              </a:lnSpc>
              <a:spcAft>
                <a:spcPts val="1265"/>
              </a:spcAft>
            </a:pPr>
            <a:r>
              <a:rPr lang="en-US" sz="4300" u="sng" spc="-110">
                <a:solidFill>
                  <a:srgbClr val="000000"/>
                </a:solidFill>
                <a:latin typeface="Calibri Light" panose="02020603050405020304" pitchFamily="2"/>
              </a:rPr>
              <a:t>In 2017:  </a:t>
            </a:r>
          </a:p>
        </p:txBody>
      </p:sp>
      <p:sp>
        <p:nvSpPr>
          <p:cNvPr id="3" name="Text Placeholder 2"/>
          <p:cNvSpPr>
            <a:spLocks noGrp="1"/>
          </p:cNvSpPr>
          <p:nvPr>
            <p:ph type="body" idx="10"/>
          </p:nvPr>
        </p:nvSpPr>
        <p:spPr>
          <a:xfrm>
            <a:off x="374650" y="935990"/>
            <a:ext cx="5562600" cy="5883910"/>
          </a:xfrm>
          <a:prstGeom prst="rect">
            <a:avLst/>
          </a:prstGeom>
          <a:noFill/>
          <a:ln w="0" cmpd="sng">
            <a:noFill/>
            <a:prstDash val="solid"/>
          </a:ln>
        </p:spPr>
        <p:txBody>
          <a:bodyPr vert="horz" lIns="0" tIns="0" rIns="0" bIns="0" anchor="t"/>
          <a:lstStyle/>
          <a:p>
            <a:pPr marL="45720" marR="45720" indent="0" algn="just">
              <a:lnSpc>
                <a:spcPts val="1900"/>
              </a:lnSpc>
              <a:spcAft>
                <a:spcPts val="0"/>
              </a:spcAft>
            </a:pPr>
            <a:r>
              <a:rPr lang="en-US" sz="1600" spc="0">
                <a:solidFill>
                  <a:srgbClr val="000000"/>
                </a:solidFill>
                <a:latin typeface="Calibri" panose="02020603050405020304" pitchFamily="2"/>
              </a:rPr>
              <a:t>7200.4 Powers of trustees. In the exercise of the authority granted the trustees, the trustees have the power to: </a:t>
            </a:r>
          </a:p>
          <a:p>
            <a:pPr marL="45720" marR="0" indent="0" algn="l">
              <a:lnSpc>
                <a:spcPts val="1900"/>
              </a:lnSpc>
              <a:spcBef>
                <a:spcPts val="1920"/>
              </a:spcBef>
              <a:spcAft>
                <a:spcPts val="190"/>
              </a:spcAft>
            </a:pPr>
            <a:r>
              <a:rPr lang="en-US" sz="1600" spc="0">
                <a:solidFill>
                  <a:srgbClr val="000000"/>
                </a:solidFill>
                <a:latin typeface="Calibri" panose="02020603050405020304" pitchFamily="2"/>
              </a:rPr>
              <a:t>(a) receive, hold, manage and distribute 50 per centum of the monies collected pursuant to the provisions of section 468-a of the Judiciary Law and such other monies as may be credited or otherwise transferred from any other fund or source, pursuant to law, including voluntary contributions together with any interest accrued thereon. All deposits of such revenues not otherwise required for the payment of claims shall be secured and invested as required by the provisions of section 97-t of the State Finance Law. </a:t>
            </a:r>
            <a:r>
              <a:rPr lang="en-US" sz="1600" b="1" spc="0">
                <a:solidFill>
                  <a:srgbClr val="000000"/>
                </a:solidFill>
                <a:latin typeface="Calibri" panose="02020603050405020304" pitchFamily="2"/>
              </a:rPr>
              <a:t>For purposes of this subdivision, monies "transferred from any other fund or source" shall include monies paid to the Lawyers' Fund for Client Protection pursuant to Rules 1.15 (f) and 1.15 (g) of the Rules of Professional Conduct (22 NYCRR Part 1200)</a:t>
            </a:r>
            <a:r>
              <a:rPr lang="en-US" sz="1600" spc="0">
                <a:solidFill>
                  <a:srgbClr val="000000"/>
                </a:solidFill>
                <a:latin typeface="Calibri" panose="02020603050405020304" pitchFamily="2"/>
              </a:rPr>
              <a:t>, including earned interest, except that such monies shall not be available for use by the Lawyers' Fund unless the Fund is unable to ascertain the identify of the person or persons entitled to such monies or, during the five years following payment of such monies to the Fund, the Fund has been unable to locate that person or persons, and no valid claim has otherwise been made upon such monies. </a:t>
            </a:r>
            <a:r>
              <a:rPr lang="en-US" sz="1600" b="1" spc="0">
                <a:solidFill>
                  <a:srgbClr val="000000"/>
                </a:solidFill>
                <a:latin typeface="Calibri" panose="02020603050405020304" pitchFamily="2"/>
              </a:rPr>
              <a:t>The Lawyers' Fund's use of such monies shall not extinguish a future valid claim to such monies by persons entitled thereto</a:t>
            </a:r>
            <a:r>
              <a:rPr lang="en-US" sz="1600" spc="0">
                <a:solidFill>
                  <a:srgbClr val="000000"/>
                </a:solidFill>
                <a:latin typeface="Calibri" panose="02020603050405020304" pitchFamily="2"/>
              </a:rPr>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17">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247015" y="152400"/>
            <a:ext cx="5715000" cy="5599430"/>
          </a:xfrm>
          <a:prstGeom prst="rect">
            <a:avLst/>
          </a:prstGeom>
          <a:noFill/>
          <a:ln w="0" cmpd="sng">
            <a:noFill/>
            <a:prstDash val="solid"/>
          </a:ln>
        </p:spPr>
        <p:txBody>
          <a:bodyPr vert="horz" lIns="0" tIns="165100" rIns="0" bIns="0" anchor="t"/>
          <a:lstStyle/>
          <a:p>
            <a:pPr marL="91440" marR="0" indent="0" algn="l">
              <a:lnSpc>
                <a:spcPts val="2000"/>
              </a:lnSpc>
              <a:spcAft>
                <a:spcPts val="0"/>
              </a:spcAft>
            </a:pPr>
            <a:r>
              <a:rPr lang="en-US" sz="2000" b="1" u="sng" spc="-5">
                <a:solidFill>
                  <a:srgbClr val="000000"/>
                </a:solidFill>
                <a:latin typeface="Calibri" panose="02020603050405020304" pitchFamily="2"/>
              </a:rPr>
              <a:t>Sweep Protocol  </a:t>
            </a:r>
          </a:p>
          <a:p>
            <a:pPr marL="91440" marR="0" indent="365760" algn="l">
              <a:lnSpc>
                <a:spcPts val="2100"/>
              </a:lnSpc>
              <a:spcBef>
                <a:spcPts val="2660"/>
              </a:spcBef>
              <a:spcAft>
                <a:spcPts val="0"/>
              </a:spcAft>
              <a:buFont typeface="Symbol"/>
              <a:buChar char="·"/>
            </a:pPr>
            <a:r>
              <a:rPr lang="en-US" sz="2000" spc="-5">
                <a:solidFill>
                  <a:srgbClr val="000000"/>
                </a:solidFill>
                <a:latin typeface="Calibri" panose="02020603050405020304" pitchFamily="2"/>
              </a:rPr>
              <a:t>NY Fund 2017 Regulation Amendment </a:t>
            </a:r>
          </a:p>
          <a:p>
            <a:pPr marL="91440" marR="0" indent="365760" algn="l">
              <a:lnSpc>
                <a:spcPts val="2100"/>
              </a:lnSpc>
              <a:spcBef>
                <a:spcPts val="2660"/>
              </a:spcBef>
              <a:spcAft>
                <a:spcPts val="0"/>
              </a:spcAft>
              <a:buFont typeface="Symbol"/>
              <a:buChar char="·"/>
            </a:pPr>
            <a:r>
              <a:rPr lang="en-US" sz="2000" spc="-5">
                <a:solidFill>
                  <a:srgbClr val="000000"/>
                </a:solidFill>
                <a:latin typeface="Calibri" panose="02020603050405020304" pitchFamily="2"/>
              </a:rPr>
              <a:t>Quarterly reports to Trustees on overall balance </a:t>
            </a:r>
          </a:p>
          <a:p>
            <a:pPr marL="457200" marR="0" indent="0" algn="l">
              <a:lnSpc>
                <a:spcPts val="2000"/>
              </a:lnSpc>
              <a:spcBef>
                <a:spcPts val="365"/>
              </a:spcBef>
              <a:spcAft>
                <a:spcPts val="0"/>
              </a:spcAft>
            </a:pPr>
            <a:r>
              <a:rPr lang="en-US" sz="2000" spc="-15">
                <a:solidFill>
                  <a:srgbClr val="000000"/>
                </a:solidFill>
                <a:latin typeface="Calibri" panose="02020603050405020304" pitchFamily="2"/>
              </a:rPr>
              <a:t>and eligible balance for transfer. </a:t>
            </a:r>
          </a:p>
          <a:p>
            <a:pPr marL="1005840" marR="0" indent="0" algn="l">
              <a:lnSpc>
                <a:spcPts val="2000"/>
              </a:lnSpc>
              <a:spcBef>
                <a:spcPts val="365"/>
              </a:spcBef>
              <a:spcAft>
                <a:spcPts val="0"/>
              </a:spcAft>
            </a:pPr>
            <a:r>
              <a:rPr lang="en-US" sz="2000" spc="-20">
                <a:solidFill>
                  <a:srgbClr val="000000"/>
                </a:solidFill>
                <a:latin typeface="Calibri" panose="02020603050405020304" pitchFamily="2"/>
              </a:rPr>
              <a:t>Held for over 5 Years </a:t>
            </a:r>
          </a:p>
          <a:p>
            <a:pPr marL="1005840" marR="0" indent="0" algn="l">
              <a:lnSpc>
                <a:spcPts val="2000"/>
              </a:lnSpc>
              <a:spcBef>
                <a:spcPts val="365"/>
              </a:spcBef>
              <a:spcAft>
                <a:spcPts val="0"/>
              </a:spcAft>
            </a:pPr>
            <a:r>
              <a:rPr lang="en-US" sz="2000" spc="-5">
                <a:solidFill>
                  <a:srgbClr val="000000"/>
                </a:solidFill>
                <a:latin typeface="Calibri" panose="02020603050405020304" pitchFamily="2"/>
              </a:rPr>
              <a:t>“Unknown” Deposits </a:t>
            </a:r>
          </a:p>
          <a:p>
            <a:pPr marL="1005840" marR="0" indent="0" algn="l">
              <a:lnSpc>
                <a:spcPts val="2000"/>
              </a:lnSpc>
              <a:spcBef>
                <a:spcPts val="365"/>
              </a:spcBef>
              <a:spcAft>
                <a:spcPts val="0"/>
              </a:spcAft>
            </a:pPr>
            <a:r>
              <a:rPr lang="en-US" sz="2000" spc="-5">
                <a:solidFill>
                  <a:srgbClr val="000000"/>
                </a:solidFill>
                <a:latin typeface="Calibri" panose="02020603050405020304" pitchFamily="2"/>
              </a:rPr>
              <a:t>Accrued Interest Income </a:t>
            </a:r>
          </a:p>
          <a:p>
            <a:pPr marL="91440" marR="0" indent="365760" algn="l">
              <a:lnSpc>
                <a:spcPts val="2100"/>
              </a:lnSpc>
              <a:spcBef>
                <a:spcPts val="2660"/>
              </a:spcBef>
              <a:spcAft>
                <a:spcPts val="0"/>
              </a:spcAft>
              <a:buFont typeface="Symbol"/>
              <a:buChar char="·"/>
            </a:pPr>
            <a:r>
              <a:rPr lang="en-US" sz="2000" spc="0">
                <a:solidFill>
                  <a:srgbClr val="000000"/>
                </a:solidFill>
                <a:latin typeface="Calibri" panose="02020603050405020304" pitchFamily="2"/>
              </a:rPr>
              <a:t>Written request is made to the OCA Division of </a:t>
            </a:r>
          </a:p>
          <a:p>
            <a:pPr marL="0" marR="0" indent="0" algn="ctr">
              <a:lnSpc>
                <a:spcPts val="2000"/>
              </a:lnSpc>
              <a:spcBef>
                <a:spcPts val="365"/>
              </a:spcBef>
              <a:spcAft>
                <a:spcPts val="0"/>
              </a:spcAft>
            </a:pPr>
            <a:r>
              <a:rPr lang="en-US" sz="2000" spc="-5">
                <a:solidFill>
                  <a:srgbClr val="000000"/>
                </a:solidFill>
                <a:latin typeface="Calibri" panose="02020603050405020304" pitchFamily="2"/>
              </a:rPr>
              <a:t>Financial Management which then transfers </a:t>
            </a:r>
          </a:p>
          <a:p>
            <a:pPr marL="457200" marR="0" indent="0" algn="l">
              <a:lnSpc>
                <a:spcPts val="2000"/>
              </a:lnSpc>
              <a:spcBef>
                <a:spcPts val="365"/>
              </a:spcBef>
              <a:spcAft>
                <a:spcPts val="0"/>
              </a:spcAft>
            </a:pPr>
            <a:r>
              <a:rPr lang="en-US" sz="2000" spc="-5">
                <a:solidFill>
                  <a:srgbClr val="000000"/>
                </a:solidFill>
                <a:latin typeface="Calibri" panose="02020603050405020304" pitchFamily="2"/>
              </a:rPr>
              <a:t>funds to our Special Revenue account*. </a:t>
            </a:r>
          </a:p>
          <a:p>
            <a:pPr marL="91440" marR="0" indent="365760" algn="l">
              <a:lnSpc>
                <a:spcPts val="2100"/>
              </a:lnSpc>
              <a:spcBef>
                <a:spcPts val="2660"/>
              </a:spcBef>
              <a:spcAft>
                <a:spcPts val="0"/>
              </a:spcAft>
              <a:buFont typeface="Symbol"/>
              <a:buChar char="·"/>
            </a:pPr>
            <a:r>
              <a:rPr lang="en-US" sz="2000" spc="-10">
                <a:solidFill>
                  <a:srgbClr val="000000"/>
                </a:solidFill>
                <a:latin typeface="Calibri" panose="02020603050405020304" pitchFamily="2"/>
              </a:rPr>
              <a:t>While we make beneficial use of transferred </a:t>
            </a:r>
          </a:p>
          <a:p>
            <a:pPr marL="457200" marR="0" indent="0" algn="l">
              <a:lnSpc>
                <a:spcPts val="2000"/>
              </a:lnSpc>
              <a:spcBef>
                <a:spcPts val="390"/>
              </a:spcBef>
              <a:spcAft>
                <a:spcPts val="0"/>
              </a:spcAft>
            </a:pPr>
            <a:r>
              <a:rPr lang="en-US" sz="2000" spc="-5">
                <a:solidFill>
                  <a:srgbClr val="000000"/>
                </a:solidFill>
                <a:latin typeface="Calibri" panose="02020603050405020304" pitchFamily="2"/>
              </a:rPr>
              <a:t>funds, the debt owed to the law client is never </a:t>
            </a:r>
          </a:p>
          <a:p>
            <a:pPr marL="457200" marR="0" indent="0" algn="l">
              <a:lnSpc>
                <a:spcPts val="2000"/>
              </a:lnSpc>
              <a:spcBef>
                <a:spcPts val="340"/>
              </a:spcBef>
              <a:spcAft>
                <a:spcPts val="2330"/>
              </a:spcAft>
            </a:pPr>
            <a:r>
              <a:rPr lang="en-US" sz="2000" spc="-20">
                <a:solidFill>
                  <a:srgbClr val="000000"/>
                </a:solidFill>
                <a:latin typeface="Calibri" panose="02020603050405020304" pitchFamily="2"/>
              </a:rPr>
              <a:t>extinguished. </a:t>
            </a:r>
          </a:p>
        </p:txBody>
      </p:sp>
      <p:sp>
        <p:nvSpPr>
          <p:cNvPr id="4" name="Text Placeholder 3"/>
          <p:cNvSpPr>
            <a:spLocks noGrp="1"/>
          </p:cNvSpPr>
          <p:nvPr>
            <p:ph type="body" idx="10"/>
          </p:nvPr>
        </p:nvSpPr>
        <p:spPr>
          <a:xfrm>
            <a:off x="247015" y="5751830"/>
            <a:ext cx="5715000" cy="648970"/>
          </a:xfrm>
          <a:prstGeom prst="rect">
            <a:avLst/>
          </a:prstGeom>
          <a:solidFill>
            <a:srgbClr val="FAE4D5"/>
          </a:solidFill>
          <a:ln w="0" cmpd="sng">
            <a:noFill/>
            <a:prstDash val="solid"/>
          </a:ln>
        </p:spPr>
        <p:txBody>
          <a:bodyPr vert="horz" lIns="0" tIns="70485" rIns="0" bIns="0" anchor="t"/>
          <a:lstStyle/>
          <a:p>
            <a:pPr marL="0" marR="0" indent="0" algn="ctr">
              <a:lnSpc>
                <a:spcPts val="2000"/>
              </a:lnSpc>
              <a:spcAft>
                <a:spcPts val="0"/>
              </a:spcAft>
            </a:pPr>
            <a:r>
              <a:rPr lang="en-US" sz="1750" b="1" spc="-15">
                <a:solidFill>
                  <a:srgbClr val="000000"/>
                </a:solidFill>
                <a:latin typeface="Calibri" panose="02020603050405020304" pitchFamily="2"/>
              </a:rPr>
              <a:t>* The decision to transfer funds is within the sole </a:t>
            </a:r>
          </a:p>
          <a:p>
            <a:pPr marL="0" marR="0" indent="0" algn="ctr">
              <a:lnSpc>
                <a:spcPts val="2000"/>
              </a:lnSpc>
              <a:spcBef>
                <a:spcPts val="185"/>
              </a:spcBef>
              <a:spcAft>
                <a:spcPts val="420"/>
              </a:spcAft>
            </a:pPr>
            <a:r>
              <a:rPr lang="en-US" sz="1750" b="1" spc="-15">
                <a:solidFill>
                  <a:srgbClr val="000000"/>
                </a:solidFill>
                <a:latin typeface="Calibri" panose="02020603050405020304" pitchFamily="2"/>
              </a:rPr>
              <a:t>discretion of the Board of Trustees</a:t>
            </a:r>
            <a:r>
              <a:rPr lang="en-US" sz="1550" b="1" spc="-20">
                <a:solidFill>
                  <a:srgbClr val="000000"/>
                </a:solidFill>
                <a:latin typeface="Calibri" panose="02020603050405020304" pitchFamily="2"/>
              </a:rPr>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yout 18">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20370" y="63500"/>
            <a:ext cx="10972800" cy="965835"/>
          </a:xfrm>
          <a:prstGeom prst="rect">
            <a:avLst/>
          </a:prstGeom>
          <a:noFill/>
          <a:ln w="0" cmpd="sng">
            <a:noFill/>
            <a:prstDash val="solid"/>
          </a:ln>
        </p:spPr>
        <p:txBody>
          <a:bodyPr vert="horz" lIns="0" tIns="96520" rIns="0" bIns="0" anchor="t"/>
          <a:lstStyle/>
          <a:p>
            <a:pPr marL="0" marR="0" indent="0" algn="l">
              <a:lnSpc>
                <a:spcPts val="4800"/>
              </a:lnSpc>
              <a:spcAft>
                <a:spcPts val="1970"/>
              </a:spcAft>
            </a:pPr>
            <a:r>
              <a:rPr lang="en-US" sz="4350" b="1" u="sng" spc="-50">
                <a:solidFill>
                  <a:srgbClr val="000000"/>
                </a:solidFill>
                <a:latin typeface="Calibri Light" panose="02020603050405020304" pitchFamily="2"/>
              </a:rPr>
              <a:t>Results: </a:t>
            </a:r>
            <a:r>
              <a:rPr lang="en-US" sz="100" b="1" spc="-50">
                <a:solidFill>
                  <a:srgbClr val="000000"/>
                </a:solidFill>
                <a:latin typeface="Calibri Light" panose="02020603050405020304" pitchFamily="2"/>
              </a:rPr>
              <a:t> </a:t>
            </a:r>
          </a:p>
        </p:txBody>
      </p:sp>
      <p:sp>
        <p:nvSpPr>
          <p:cNvPr id="3" name="Text Placeholder 2"/>
          <p:cNvSpPr>
            <a:spLocks noGrp="1"/>
          </p:cNvSpPr>
          <p:nvPr>
            <p:ph type="body" idx="10"/>
          </p:nvPr>
        </p:nvSpPr>
        <p:spPr>
          <a:xfrm>
            <a:off x="420370" y="1029335"/>
            <a:ext cx="10972800" cy="744855"/>
          </a:xfrm>
          <a:prstGeom prst="rect">
            <a:avLst/>
          </a:prstGeom>
          <a:noFill/>
          <a:ln w="0" cmpd="sng">
            <a:noFill/>
            <a:prstDash val="solid"/>
          </a:ln>
        </p:spPr>
        <p:txBody>
          <a:bodyPr vert="horz" lIns="0" tIns="31750" rIns="0" bIns="0" anchor="t"/>
          <a:lstStyle/>
          <a:p>
            <a:pPr marL="45720" marR="0" indent="0" algn="l">
              <a:lnSpc>
                <a:spcPts val="2400"/>
              </a:lnSpc>
              <a:spcAft>
                <a:spcPts val="3190"/>
              </a:spcAft>
            </a:pPr>
            <a:r>
              <a:rPr lang="en-US" sz="2350" spc="10">
                <a:solidFill>
                  <a:srgbClr val="000000"/>
                </a:solidFill>
                <a:latin typeface="Calibri" panose="02020603050405020304" pitchFamily="2"/>
              </a:rPr>
              <a:t>Since 1994, the Lawyers’ Fund has restored nearly $2 million to over 700 missing clients. </a:t>
            </a:r>
          </a:p>
        </p:txBody>
      </p:sp>
      <p:sp>
        <p:nvSpPr>
          <p:cNvPr id="6" name="Text Placeholder 5"/>
          <p:cNvSpPr>
            <a:spLocks noGrp="1"/>
          </p:cNvSpPr>
          <p:nvPr>
            <p:ph type="body" idx="10"/>
          </p:nvPr>
        </p:nvSpPr>
        <p:spPr>
          <a:xfrm>
            <a:off x="420370" y="5317490"/>
            <a:ext cx="10972800" cy="702310"/>
          </a:xfrm>
          <a:prstGeom prst="rect">
            <a:avLst/>
          </a:prstGeom>
          <a:noFill/>
          <a:ln w="0" cmpd="sng">
            <a:noFill/>
            <a:prstDash val="solid"/>
          </a:ln>
        </p:spPr>
        <p:txBody>
          <a:bodyPr vert="horz" lIns="0" tIns="31750" rIns="0" bIns="0" anchor="t"/>
          <a:lstStyle/>
          <a:p>
            <a:pPr marL="548640" marR="0" indent="0" algn="l">
              <a:lnSpc>
                <a:spcPts val="2400"/>
              </a:lnSpc>
              <a:spcAft>
                <a:spcPts val="0"/>
              </a:spcAft>
            </a:pPr>
            <a:r>
              <a:rPr lang="en-US" sz="2350" spc="15">
                <a:solidFill>
                  <a:srgbClr val="000000"/>
                </a:solidFill>
                <a:latin typeface="Calibri" panose="02020603050405020304" pitchFamily="2"/>
              </a:rPr>
              <a:t>Since 2017, the Lawyers’ Fund has made use of over $16.5 million for the benefit </a:t>
            </a:r>
          </a:p>
          <a:p>
            <a:pPr marL="548640" marR="0" indent="0" algn="l">
              <a:lnSpc>
                <a:spcPts val="2400"/>
              </a:lnSpc>
              <a:spcBef>
                <a:spcPts val="455"/>
              </a:spcBef>
              <a:spcAft>
                <a:spcPts val="10"/>
              </a:spcAft>
            </a:pPr>
            <a:r>
              <a:rPr lang="en-US" sz="2350" spc="0">
                <a:solidFill>
                  <a:srgbClr val="000000"/>
                </a:solidFill>
                <a:latin typeface="Calibri" panose="02020603050405020304" pitchFamily="2"/>
              </a:rPr>
              <a:t>of law client reimbursement awards.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314820B-C338-4615-9119-B1E6D6C53CD9}" type="slidenum">
              <a:rPr lang="en-US" altLang="en-US" smtClean="0"/>
              <a:pPr/>
              <a:t>‹#›</a:t>
            </a:fld>
            <a:endParaRPr lang="en-US" altLang="en-US"/>
          </a:p>
        </p:txBody>
      </p:sp>
    </p:spTree>
    <p:extLst>
      <p:ext uri="{BB962C8B-B14F-4D97-AF65-F5344CB8AC3E}">
        <p14:creationId xmlns:p14="http://schemas.microsoft.com/office/powerpoint/2010/main" val="298446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704215" y="88900"/>
            <a:ext cx="4826000" cy="450215"/>
          </a:xfrm>
          <a:prstGeom prst="rect">
            <a:avLst/>
          </a:prstGeom>
          <a:noFill/>
          <a:ln w="0" cmpd="sng">
            <a:noFill/>
            <a:prstDash val="solid"/>
          </a:ln>
        </p:spPr>
        <p:txBody>
          <a:bodyPr vert="horz" lIns="0" tIns="25400" rIns="0" bIns="0" anchor="t"/>
          <a:lstStyle/>
          <a:p>
            <a:pPr marL="0" marR="0" indent="0" algn="l">
              <a:lnSpc>
                <a:spcPts val="1800"/>
              </a:lnSpc>
              <a:spcAft>
                <a:spcPts val="1490"/>
              </a:spcAft>
            </a:pPr>
            <a:r>
              <a:rPr lang="en-US" sz="1600" b="1" u="sng" spc="-10">
                <a:solidFill>
                  <a:srgbClr val="000000"/>
                </a:solidFill>
                <a:latin typeface="Calibri" panose="02020603050405020304" pitchFamily="2"/>
              </a:rPr>
              <a:t>ABA Model Rules for Lawyers’ Funds for Client Protection  </a:t>
            </a:r>
          </a:p>
        </p:txBody>
      </p:sp>
      <p:sp>
        <p:nvSpPr>
          <p:cNvPr id="4" name="Text Placeholder 3"/>
          <p:cNvSpPr>
            <a:spLocks noGrp="1"/>
          </p:cNvSpPr>
          <p:nvPr>
            <p:ph type="body" idx="10"/>
          </p:nvPr>
        </p:nvSpPr>
        <p:spPr>
          <a:xfrm>
            <a:off x="328930" y="539115"/>
            <a:ext cx="5562600" cy="2859405"/>
          </a:xfrm>
          <a:prstGeom prst="rect">
            <a:avLst/>
          </a:prstGeom>
          <a:noFill/>
          <a:ln w="0" cmpd="sng">
            <a:noFill/>
            <a:prstDash val="solid"/>
          </a:ln>
        </p:spPr>
        <p:txBody>
          <a:bodyPr vert="horz" lIns="0" tIns="31750" rIns="0" bIns="0" anchor="t"/>
          <a:lstStyle/>
          <a:p>
            <a:pPr marL="0" marR="0" indent="0" algn="l">
              <a:lnSpc>
                <a:spcPts val="1400"/>
              </a:lnSpc>
              <a:spcAft>
                <a:spcPts val="0"/>
              </a:spcAft>
            </a:pPr>
            <a:r>
              <a:rPr lang="en-US" sz="1400" spc="-10">
                <a:solidFill>
                  <a:srgbClr val="000000"/>
                </a:solidFill>
                <a:latin typeface="Calibri" panose="02020603050405020304" pitchFamily="2"/>
              </a:rPr>
              <a:t>RULE 3. FUNDING </a:t>
            </a:r>
          </a:p>
          <a:p>
            <a:pPr marL="0" marR="137160" indent="0" algn="l">
              <a:lnSpc>
                <a:spcPts val="1700"/>
              </a:lnSpc>
              <a:spcBef>
                <a:spcPts val="5"/>
              </a:spcBef>
              <a:spcAft>
                <a:spcPts val="0"/>
              </a:spcAft>
            </a:pPr>
            <a:r>
              <a:rPr lang="en-US" sz="1400" spc="0">
                <a:solidFill>
                  <a:srgbClr val="000000"/>
                </a:solidFill>
                <a:latin typeface="Calibri" panose="02020603050405020304" pitchFamily="2"/>
              </a:rPr>
              <a:t>A. The Court shall provide for funding by the lawyers admitted and licensed to practice law in the jurisdiction in amounts adequate for the proper payment of claims and the costs of administering the Fund. </a:t>
            </a:r>
          </a:p>
          <a:p>
            <a:pPr marL="0" marR="0" indent="0" algn="l">
              <a:lnSpc>
                <a:spcPts val="1400"/>
              </a:lnSpc>
              <a:spcBef>
                <a:spcPts val="1925"/>
              </a:spcBef>
              <a:spcAft>
                <a:spcPts val="0"/>
              </a:spcAft>
            </a:pPr>
            <a:r>
              <a:rPr lang="en-US" sz="1400" spc="-10">
                <a:solidFill>
                  <a:srgbClr val="000000"/>
                </a:solidFill>
                <a:latin typeface="Calibri" panose="02020603050405020304" pitchFamily="2"/>
              </a:rPr>
              <a:t>Comment </a:t>
            </a:r>
          </a:p>
          <a:p>
            <a:pPr marL="0" marR="0" indent="0" algn="l">
              <a:lnSpc>
                <a:spcPts val="1700"/>
              </a:lnSpc>
              <a:spcBef>
                <a:spcPts val="5"/>
              </a:spcBef>
              <a:spcAft>
                <a:spcPts val="620"/>
              </a:spcAft>
            </a:pPr>
            <a:r>
              <a:rPr lang="en-US" sz="1400" spc="0">
                <a:solidFill>
                  <a:srgbClr val="000000"/>
                </a:solidFill>
                <a:latin typeface="Calibri" panose="02020603050405020304" pitchFamily="2"/>
              </a:rPr>
              <a:t>[1] Paragraph A suggests that</a:t>
            </a:r>
            <a:r>
              <a:rPr lang="en-US" sz="1400" spc="0">
                <a:solidFill>
                  <a:srgbClr val="FF0000"/>
                </a:solidFill>
                <a:latin typeface="Calibri" panose="02020603050405020304" pitchFamily="2"/>
              </a:rPr>
              <a:t> the single most important factor in establishing and maintaining an effective client reimbursement program is ensuring adequate and continuous funding through a reliable source.</a:t>
            </a:r>
            <a:r>
              <a:rPr lang="en-US" sz="1400" spc="0">
                <a:solidFill>
                  <a:srgbClr val="000000"/>
                </a:solidFill>
                <a:latin typeface="Calibri" panose="02020603050405020304" pitchFamily="2"/>
              </a:rPr>
              <a:t> The Court, pursuant to its power to regulate lawyers and the practice of law, has the power to impose a fee to support the regulatory system. In the exercise of its authority, the Court may assess lawyers an annual fee to finance systems that implement the Court’s regulatory authority. </a:t>
            </a:r>
          </a:p>
        </p:txBody>
      </p:sp>
      <p:sp>
        <p:nvSpPr>
          <p:cNvPr id="9" name="Text Placeholder 8"/>
          <p:cNvSpPr>
            <a:spLocks noGrp="1"/>
          </p:cNvSpPr>
          <p:nvPr>
            <p:ph type="body" idx="10"/>
          </p:nvPr>
        </p:nvSpPr>
        <p:spPr>
          <a:xfrm>
            <a:off x="7047230" y="3498850"/>
            <a:ext cx="4953635" cy="607060"/>
          </a:xfrm>
          <a:prstGeom prst="rect">
            <a:avLst/>
          </a:prstGeom>
          <a:noFill/>
          <a:ln w="0" cmpd="sng">
            <a:noFill/>
            <a:prstDash val="solid"/>
          </a:ln>
        </p:spPr>
        <p:txBody>
          <a:bodyPr vert="horz" lIns="0" tIns="211455" rIns="0" bIns="0" anchor="t"/>
          <a:lstStyle/>
          <a:p>
            <a:pPr marL="0" marR="0" indent="0" algn="l">
              <a:lnSpc>
                <a:spcPts val="1400"/>
              </a:lnSpc>
              <a:spcAft>
                <a:spcPts val="1675"/>
              </a:spcAft>
            </a:pPr>
            <a:r>
              <a:rPr lang="en-US" sz="1400" b="1" u="sng" spc="0">
                <a:solidFill>
                  <a:srgbClr val="000000"/>
                </a:solidFill>
                <a:latin typeface="Calibri" panose="02020603050405020304" pitchFamily="2"/>
              </a:rPr>
              <a:t>NCPO Standards for Evaluating Client Protection Funds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xmlns=""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xmlns=""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xmlns=""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xmlns=""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xmlns=""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xmlns=""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314382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xmlns=""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xmlns=""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818478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41406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xmlns=""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xmlns=""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xmlns=""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xmlns=""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xmlns=""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078489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274329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xmlns=""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xmlns=""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xmlns=""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127481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12367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75931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94131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7/26/2024</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77344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09930" y="647700"/>
            <a:ext cx="10541000" cy="1269365"/>
          </a:xfrm>
          <a:prstGeom prst="rect">
            <a:avLst/>
          </a:prstGeom>
          <a:noFill/>
          <a:ln w="0" cmpd="sng">
            <a:noFill/>
            <a:prstDash val="solid"/>
          </a:ln>
        </p:spPr>
        <p:txBody>
          <a:bodyPr vert="horz" lIns="0" tIns="66675" rIns="0" bIns="0" anchor="t"/>
          <a:lstStyle/>
          <a:p>
            <a:pPr marL="0" marR="0" indent="0" algn="ctr">
              <a:lnSpc>
                <a:spcPts val="4300"/>
              </a:lnSpc>
              <a:spcAft>
                <a:spcPts val="5135"/>
              </a:spcAft>
            </a:pPr>
            <a:r>
              <a:rPr lang="en-US" sz="4350" b="1" u="sng" spc="-35">
                <a:solidFill>
                  <a:srgbClr val="000000"/>
                </a:solidFill>
                <a:latin typeface="Calibri Light" panose="02020603050405020304" pitchFamily="2"/>
              </a:rPr>
              <a:t>Standard/Traditional Revenue Streams </a:t>
            </a:r>
          </a:p>
        </p:txBody>
      </p:sp>
      <p:sp>
        <p:nvSpPr>
          <p:cNvPr id="3" name="Text Placeholder 2"/>
          <p:cNvSpPr>
            <a:spLocks noGrp="1"/>
          </p:cNvSpPr>
          <p:nvPr>
            <p:ph type="body" idx="10"/>
          </p:nvPr>
        </p:nvSpPr>
        <p:spPr>
          <a:xfrm>
            <a:off x="1027430" y="1917065"/>
            <a:ext cx="8255000" cy="539750"/>
          </a:xfrm>
          <a:prstGeom prst="rect">
            <a:avLst/>
          </a:prstGeom>
          <a:noFill/>
          <a:ln w="0" cmpd="sng">
            <a:noFill/>
            <a:prstDash val="solid"/>
          </a:ln>
        </p:spPr>
        <p:txBody>
          <a:bodyPr vert="horz" lIns="0" tIns="0" rIns="0" bIns="0" anchor="t"/>
          <a:lstStyle/>
          <a:p>
            <a:pPr marL="0" marR="0" indent="0" algn="l">
              <a:lnSpc>
                <a:spcPts val="2700"/>
              </a:lnSpc>
              <a:spcAft>
                <a:spcPts val="1540"/>
              </a:spcAft>
            </a:pPr>
            <a:r>
              <a:rPr lang="en-US" sz="2750" b="1" spc="0">
                <a:solidFill>
                  <a:srgbClr val="000000"/>
                </a:solidFill>
                <a:latin typeface="Calibri" panose="02020603050405020304" pitchFamily="2"/>
              </a:rPr>
              <a:t>Nearly </a:t>
            </a:r>
            <a:r>
              <a:rPr lang="en-US" sz="2750" b="1" u="sng" spc="0">
                <a:solidFill>
                  <a:srgbClr val="000000"/>
                </a:solidFill>
                <a:latin typeface="Calibri" panose="02020603050405020304" pitchFamily="2"/>
              </a:rPr>
              <a:t>All</a:t>
            </a:r>
            <a:r>
              <a:rPr lang="en-US" sz="2750" b="1" spc="0">
                <a:solidFill>
                  <a:srgbClr val="000000"/>
                </a:solidFill>
                <a:latin typeface="Calibri" panose="02020603050405020304" pitchFamily="2"/>
              </a:rPr>
              <a:t> Client Protection Funds Receive Income From: </a:t>
            </a:r>
          </a:p>
        </p:txBody>
      </p:sp>
      <p:sp>
        <p:nvSpPr>
          <p:cNvPr id="8" name="Text Placeholder 7"/>
          <p:cNvSpPr>
            <a:spLocks noGrp="1"/>
          </p:cNvSpPr>
          <p:nvPr>
            <p:ph type="body" idx="10"/>
          </p:nvPr>
        </p:nvSpPr>
        <p:spPr>
          <a:xfrm>
            <a:off x="1920240" y="2456815"/>
            <a:ext cx="6731000" cy="1852930"/>
          </a:xfrm>
          <a:prstGeom prst="rect">
            <a:avLst/>
          </a:prstGeom>
          <a:noFill/>
          <a:ln w="0" cmpd="sng">
            <a:noFill/>
            <a:prstDash val="solid"/>
          </a:ln>
        </p:spPr>
        <p:txBody>
          <a:bodyPr vert="horz" lIns="0" tIns="431800" rIns="0" bIns="0" anchor="t"/>
          <a:lstStyle/>
          <a:p>
            <a:pPr marL="0" marR="0" indent="0" algn="l">
              <a:lnSpc>
                <a:spcPts val="3100"/>
              </a:lnSpc>
              <a:spcAft>
                <a:spcPts val="0"/>
              </a:spcAft>
            </a:pPr>
            <a:r>
              <a:rPr lang="en-US" sz="2750" b="1" spc="0">
                <a:solidFill>
                  <a:srgbClr val="000000"/>
                </a:solidFill>
                <a:latin typeface="Calibri" panose="02020603050405020304" pitchFamily="2"/>
              </a:rPr>
              <a:t>Annual Assessment/Registration Fees/Budget </a:t>
            </a:r>
          </a:p>
          <a:p>
            <a:pPr marL="0" marR="0" indent="0" algn="l">
              <a:lnSpc>
                <a:spcPts val="3100"/>
              </a:lnSpc>
              <a:spcBef>
                <a:spcPts val="0"/>
              </a:spcBef>
              <a:spcAft>
                <a:spcPts val="5065"/>
              </a:spcAft>
            </a:pPr>
            <a:r>
              <a:rPr lang="en-US" sz="2750" b="1" spc="0">
                <a:solidFill>
                  <a:srgbClr val="000000"/>
                </a:solidFill>
                <a:latin typeface="Calibri" panose="02020603050405020304" pitchFamily="2"/>
              </a:rPr>
              <a:t>Appropriation </a:t>
            </a:r>
          </a:p>
        </p:txBody>
      </p:sp>
      <p:sp>
        <p:nvSpPr>
          <p:cNvPr id="9" name="Text Placeholder 8"/>
          <p:cNvSpPr>
            <a:spLocks noGrp="1"/>
          </p:cNvSpPr>
          <p:nvPr>
            <p:ph type="body" idx="10"/>
          </p:nvPr>
        </p:nvSpPr>
        <p:spPr>
          <a:xfrm>
            <a:off x="958215" y="2926080"/>
            <a:ext cx="217170" cy="334010"/>
          </a:xfrm>
          <a:prstGeom prst="rect">
            <a:avLst/>
          </a:prstGeom>
          <a:noFill/>
          <a:ln w="0" cmpd="sng">
            <a:noFill/>
            <a:prstDash val="solid"/>
          </a:ln>
        </p:spPr>
        <p:txBody>
          <a:bodyPr vert="horz" lIns="0" tIns="0" rIns="0" bIns="0" anchor="t"/>
          <a:lstStyle/>
          <a:p>
            <a:pPr marL="0" marR="0" indent="0" algn="l">
              <a:lnSpc>
                <a:spcPts val="2600"/>
              </a:lnSpc>
              <a:spcAft>
                <a:spcPts val="0"/>
              </a:spcAft>
            </a:pPr>
            <a:r>
              <a:rPr lang="en-US" sz="2400" b="1" spc="0">
                <a:solidFill>
                  <a:srgbClr val="000000"/>
                </a:solidFill>
                <a:latin typeface="Arial" panose="02020603050405020304" pitchFamily="2"/>
              </a:rPr>
              <a:t>• </a:t>
            </a:r>
          </a:p>
        </p:txBody>
      </p:sp>
      <p:sp>
        <p:nvSpPr>
          <p:cNvPr id="10" name="Text Placeholder 9"/>
          <p:cNvSpPr>
            <a:spLocks noGrp="1"/>
          </p:cNvSpPr>
          <p:nvPr>
            <p:ph type="body" idx="10"/>
          </p:nvPr>
        </p:nvSpPr>
        <p:spPr>
          <a:xfrm>
            <a:off x="958215" y="4309745"/>
            <a:ext cx="217170" cy="355600"/>
          </a:xfrm>
          <a:prstGeom prst="rect">
            <a:avLst/>
          </a:prstGeom>
          <a:noFill/>
          <a:ln w="0" cmpd="sng">
            <a:noFill/>
            <a:prstDash val="solid"/>
          </a:ln>
        </p:spPr>
        <p:txBody>
          <a:bodyPr vert="horz" lIns="0" tIns="0" rIns="0" bIns="0" anchor="t"/>
          <a:lstStyle/>
          <a:p>
            <a:pPr marL="0" marR="0" indent="0" algn="l">
              <a:lnSpc>
                <a:spcPts val="2800"/>
              </a:lnSpc>
              <a:spcAft>
                <a:spcPts val="0"/>
              </a:spcAft>
            </a:pPr>
            <a:r>
              <a:rPr lang="en-US" sz="2400" b="1" spc="0">
                <a:solidFill>
                  <a:srgbClr val="000000"/>
                </a:solidFill>
                <a:latin typeface="Arial" panose="02020603050405020304" pitchFamily="2"/>
              </a:rPr>
              <a:t>• </a:t>
            </a:r>
          </a:p>
        </p:txBody>
      </p:sp>
      <p:sp>
        <p:nvSpPr>
          <p:cNvPr id="11" name="Text Placeholder 10"/>
          <p:cNvSpPr>
            <a:spLocks noGrp="1"/>
          </p:cNvSpPr>
          <p:nvPr>
            <p:ph type="body" idx="10"/>
          </p:nvPr>
        </p:nvSpPr>
        <p:spPr>
          <a:xfrm>
            <a:off x="1941830" y="4309745"/>
            <a:ext cx="3111500" cy="374650"/>
          </a:xfrm>
          <a:prstGeom prst="rect">
            <a:avLst/>
          </a:prstGeom>
          <a:noFill/>
          <a:ln w="0" cmpd="sng">
            <a:noFill/>
            <a:prstDash val="solid"/>
          </a:ln>
        </p:spPr>
        <p:txBody>
          <a:bodyPr vert="horz" lIns="0" tIns="0" rIns="0" bIns="0" anchor="t"/>
          <a:lstStyle/>
          <a:p>
            <a:pPr marL="0" marR="0" indent="0" algn="l">
              <a:lnSpc>
                <a:spcPts val="2900"/>
              </a:lnSpc>
              <a:spcAft>
                <a:spcPts val="0"/>
              </a:spcAft>
            </a:pPr>
            <a:r>
              <a:rPr lang="en-US" sz="2750" b="1" spc="-35">
                <a:solidFill>
                  <a:srgbClr val="000000"/>
                </a:solidFill>
                <a:latin typeface="Calibri" panose="02020603050405020304" pitchFamily="2"/>
              </a:rPr>
              <a:t>Restitution/Litigation </a:t>
            </a:r>
          </a:p>
        </p:txBody>
      </p:sp>
      <p:sp>
        <p:nvSpPr>
          <p:cNvPr id="12" name="Text Placeholder 11"/>
          <p:cNvSpPr>
            <a:spLocks noGrp="1"/>
          </p:cNvSpPr>
          <p:nvPr>
            <p:ph type="body" idx="10"/>
          </p:nvPr>
        </p:nvSpPr>
        <p:spPr>
          <a:xfrm>
            <a:off x="7470775" y="4781550"/>
            <a:ext cx="4241800" cy="1581150"/>
          </a:xfrm>
          <a:prstGeom prst="rect">
            <a:avLst/>
          </a:prstGeom>
          <a:noFill/>
          <a:ln w="0" cmpd="sng">
            <a:noFill/>
            <a:prstDash val="solid"/>
          </a:ln>
        </p:spPr>
        <p:txBody>
          <a:bodyPr vert="horz" lIns="0" tIns="36195" rIns="0" bIns="0" anchor="t"/>
          <a:lstStyle/>
          <a:p>
            <a:pPr marL="0" marR="0" indent="0" algn="ctr">
              <a:lnSpc>
                <a:spcPts val="3100"/>
              </a:lnSpc>
              <a:spcAft>
                <a:spcPts val="0"/>
              </a:spcAft>
            </a:pPr>
            <a:r>
              <a:rPr lang="en-US" sz="2750" b="1" spc="0">
                <a:solidFill>
                  <a:srgbClr val="000000"/>
                </a:solidFill>
                <a:latin typeface="Calibri" panose="02020603050405020304" pitchFamily="2"/>
              </a:rPr>
              <a:t>These sources, however may </a:t>
            </a:r>
          </a:p>
          <a:p>
            <a:pPr marL="0" marR="0" indent="0" algn="ctr">
              <a:lnSpc>
                <a:spcPts val="3000"/>
              </a:lnSpc>
              <a:spcBef>
                <a:spcPts val="0"/>
              </a:spcBef>
              <a:spcAft>
                <a:spcPts val="0"/>
              </a:spcAft>
            </a:pPr>
            <a:r>
              <a:rPr lang="en-US" sz="2750" b="1" spc="0">
                <a:solidFill>
                  <a:srgbClr val="000000"/>
                </a:solidFill>
                <a:latin typeface="Calibri" panose="02020603050405020304" pitchFamily="2"/>
              </a:rPr>
              <a:t>not be sufficient alone to </a:t>
            </a:r>
          </a:p>
          <a:p>
            <a:pPr marL="0" marR="0" indent="0" algn="ctr">
              <a:lnSpc>
                <a:spcPts val="3000"/>
              </a:lnSpc>
              <a:spcBef>
                <a:spcPts val="0"/>
              </a:spcBef>
              <a:spcAft>
                <a:spcPts val="0"/>
              </a:spcAft>
            </a:pPr>
            <a:r>
              <a:rPr lang="en-US" sz="2750" b="1" spc="0">
                <a:solidFill>
                  <a:srgbClr val="000000"/>
                </a:solidFill>
                <a:latin typeface="Calibri" panose="02020603050405020304" pitchFamily="2"/>
              </a:rPr>
              <a:t>provide meaningful </a:t>
            </a:r>
          </a:p>
          <a:p>
            <a:pPr marL="0" marR="0" indent="0" algn="ctr">
              <a:lnSpc>
                <a:spcPts val="3000"/>
              </a:lnSpc>
              <a:spcBef>
                <a:spcPts val="0"/>
              </a:spcBef>
              <a:spcAft>
                <a:spcPts val="0"/>
              </a:spcAft>
            </a:pPr>
            <a:r>
              <a:rPr lang="en-US" sz="2750" b="1" spc="0">
                <a:solidFill>
                  <a:srgbClr val="000000"/>
                </a:solidFill>
                <a:latin typeface="Calibri" panose="02020603050405020304" pitchFamily="2"/>
              </a:rPr>
              <a:t>reimbursement to victims. </a:t>
            </a:r>
          </a:p>
        </p:txBody>
      </p:sp>
      <p:sp>
        <p:nvSpPr>
          <p:cNvPr id="13" name="Text Placeholder 12"/>
          <p:cNvSpPr>
            <a:spLocks noGrp="1"/>
          </p:cNvSpPr>
          <p:nvPr>
            <p:ph type="body" idx="10"/>
          </p:nvPr>
        </p:nvSpPr>
        <p:spPr>
          <a:xfrm>
            <a:off x="958215" y="5316855"/>
            <a:ext cx="217170" cy="369570"/>
          </a:xfrm>
          <a:prstGeom prst="rect">
            <a:avLst/>
          </a:prstGeom>
          <a:noFill/>
          <a:ln w="0" cmpd="sng">
            <a:noFill/>
            <a:prstDash val="solid"/>
          </a:ln>
        </p:spPr>
        <p:txBody>
          <a:bodyPr vert="horz" lIns="0" tIns="0" rIns="0" bIns="0" anchor="t"/>
          <a:lstStyle/>
          <a:p>
            <a:pPr marL="0" marR="0" indent="0" algn="l">
              <a:lnSpc>
                <a:spcPts val="2800"/>
              </a:lnSpc>
              <a:spcAft>
                <a:spcPts val="0"/>
              </a:spcAft>
            </a:pPr>
            <a:r>
              <a:rPr lang="en-US" sz="2400" b="1" spc="0">
                <a:solidFill>
                  <a:srgbClr val="000000"/>
                </a:solidFill>
                <a:latin typeface="Arial" panose="02020603050405020304" pitchFamily="2"/>
              </a:rPr>
              <a:t>• </a:t>
            </a:r>
          </a:p>
        </p:txBody>
      </p:sp>
      <p:sp>
        <p:nvSpPr>
          <p:cNvPr id="14" name="Text Placeholder 13"/>
          <p:cNvSpPr>
            <a:spLocks noGrp="1"/>
          </p:cNvSpPr>
          <p:nvPr>
            <p:ph type="body" idx="10"/>
          </p:nvPr>
        </p:nvSpPr>
        <p:spPr>
          <a:xfrm>
            <a:off x="1905000" y="5352415"/>
            <a:ext cx="4243070" cy="316865"/>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en-US" sz="2750" b="1" spc="-20">
                <a:solidFill>
                  <a:srgbClr val="000000"/>
                </a:solidFill>
                <a:latin typeface="Calibri" panose="02020603050405020304" pitchFamily="2"/>
              </a:rPr>
              <a:t>Investments/Interest Income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62187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702135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005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91907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69921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650328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571572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4305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20115" y="266700"/>
            <a:ext cx="10541000" cy="723900"/>
          </a:xfrm>
          <a:prstGeom prst="rect">
            <a:avLst/>
          </a:prstGeom>
          <a:noFill/>
          <a:ln w="0" cmpd="sng">
            <a:noFill/>
            <a:prstDash val="solid"/>
          </a:ln>
        </p:spPr>
        <p:txBody>
          <a:bodyPr vert="horz" lIns="0" tIns="60960" rIns="0" bIns="0" anchor="t"/>
          <a:lstStyle/>
          <a:p>
            <a:pPr marL="0" marR="0" indent="0" algn="ctr">
              <a:lnSpc>
                <a:spcPts val="4800"/>
              </a:lnSpc>
              <a:spcAft>
                <a:spcPts val="365"/>
              </a:spcAft>
            </a:pPr>
            <a:r>
              <a:rPr lang="en-US" sz="4350" b="1" u="sng" spc="-25">
                <a:solidFill>
                  <a:srgbClr val="000000"/>
                </a:solidFill>
                <a:latin typeface="Calibri Light" panose="02020603050405020304" pitchFamily="2"/>
              </a:rPr>
              <a:t>Pros and Cons of Alternative Revenue Streams  </a:t>
            </a:r>
          </a:p>
        </p:txBody>
      </p:sp>
      <p:sp>
        <p:nvSpPr>
          <p:cNvPr id="5" name="Text Placeholder 4"/>
          <p:cNvSpPr>
            <a:spLocks noGrp="1"/>
          </p:cNvSpPr>
          <p:nvPr>
            <p:ph type="body" idx="10"/>
          </p:nvPr>
        </p:nvSpPr>
        <p:spPr>
          <a:xfrm>
            <a:off x="346075" y="3101975"/>
            <a:ext cx="5562600" cy="2233930"/>
          </a:xfrm>
          <a:prstGeom prst="rect">
            <a:avLst/>
          </a:prstGeom>
          <a:noFill/>
          <a:ln w="0" cmpd="sng">
            <a:noFill/>
            <a:prstDash val="solid"/>
          </a:ln>
        </p:spPr>
        <p:txBody>
          <a:bodyPr vert="horz" lIns="0" tIns="59690" rIns="0" bIns="0" anchor="t">
            <a:normAutofit fontScale="90000"/>
          </a:bodyPr>
          <a:lstStyle/>
          <a:p>
            <a:pPr marL="45720" marR="0" indent="0" algn="l">
              <a:lnSpc>
                <a:spcPts val="2100"/>
              </a:lnSpc>
              <a:spcAft>
                <a:spcPts val="0"/>
              </a:spcAft>
            </a:pPr>
            <a:r>
              <a:rPr lang="en-US" sz="1800" spc="-30">
                <a:solidFill>
                  <a:srgbClr val="000000"/>
                </a:solidFill>
                <a:latin typeface="Calibri" panose="02020603050405020304" pitchFamily="2"/>
              </a:rPr>
              <a:t>Passive income </a:t>
            </a:r>
            <a:r>
              <a:rPr lang="en-US" sz="2000" spc="-40">
                <a:solidFill>
                  <a:srgbClr val="000000"/>
                </a:solidFill>
                <a:latin typeface="Calibri" panose="02020603050405020304" pitchFamily="2"/>
              </a:rPr>
              <a:t>– </a:t>
            </a:r>
            <a:r>
              <a:rPr lang="en-US" sz="1800" spc="-30">
                <a:solidFill>
                  <a:srgbClr val="000000"/>
                </a:solidFill>
                <a:latin typeface="Calibri" panose="02020603050405020304" pitchFamily="2"/>
              </a:rPr>
              <a:t>no heavy lifting. </a:t>
            </a:r>
          </a:p>
          <a:p>
            <a:pPr marL="45720" marR="0" indent="0" algn="l">
              <a:lnSpc>
                <a:spcPts val="1900"/>
              </a:lnSpc>
              <a:spcBef>
                <a:spcPts val="2270"/>
              </a:spcBef>
              <a:spcAft>
                <a:spcPts val="0"/>
              </a:spcAft>
            </a:pPr>
            <a:r>
              <a:rPr lang="en-US" sz="1800" spc="-40">
                <a:solidFill>
                  <a:srgbClr val="000000"/>
                </a:solidFill>
                <a:latin typeface="Calibri" panose="02020603050405020304" pitchFamily="2"/>
              </a:rPr>
              <a:t>Provides statutory framework to assist attorneys with Trust </a:t>
            </a:r>
          </a:p>
          <a:p>
            <a:pPr marL="45720" marR="0" indent="0" algn="l">
              <a:lnSpc>
                <a:spcPts val="1900"/>
              </a:lnSpc>
              <a:spcBef>
                <a:spcPts val="310"/>
              </a:spcBef>
              <a:spcAft>
                <a:spcPts val="0"/>
              </a:spcAft>
            </a:pPr>
            <a:r>
              <a:rPr lang="en-US" sz="1800" spc="-25">
                <a:solidFill>
                  <a:srgbClr val="000000"/>
                </a:solidFill>
                <a:latin typeface="Calibri" panose="02020603050405020304" pitchFamily="2"/>
              </a:rPr>
              <a:t>Account reconciliation (Missing Client/Deceased Atty). </a:t>
            </a:r>
          </a:p>
          <a:p>
            <a:pPr marL="45720" marR="0" indent="0" algn="l">
              <a:lnSpc>
                <a:spcPts val="1900"/>
              </a:lnSpc>
              <a:spcBef>
                <a:spcPts val="2470"/>
              </a:spcBef>
              <a:spcAft>
                <a:spcPts val="0"/>
              </a:spcAft>
            </a:pPr>
            <a:r>
              <a:rPr lang="en-US" sz="1800" spc="-30">
                <a:solidFill>
                  <a:srgbClr val="000000"/>
                </a:solidFill>
                <a:latin typeface="Calibri" panose="02020603050405020304" pitchFamily="2"/>
              </a:rPr>
              <a:t>May provide relief from rigid dependence on finite, </a:t>
            </a:r>
          </a:p>
          <a:p>
            <a:pPr marL="45720" marR="0" indent="0" algn="l">
              <a:lnSpc>
                <a:spcPts val="1900"/>
              </a:lnSpc>
              <a:spcBef>
                <a:spcPts val="310"/>
              </a:spcBef>
              <a:spcAft>
                <a:spcPts val="2230"/>
              </a:spcAft>
            </a:pPr>
            <a:r>
              <a:rPr lang="en-US" sz="1800" spc="-25">
                <a:solidFill>
                  <a:srgbClr val="000000"/>
                </a:solidFill>
                <a:latin typeface="Calibri" panose="02020603050405020304" pitchFamily="2"/>
              </a:rPr>
              <a:t>traditional or erratic funding limits. </a:t>
            </a:r>
          </a:p>
        </p:txBody>
      </p:sp>
      <p:sp>
        <p:nvSpPr>
          <p:cNvPr id="6" name="Text Placeholder 5"/>
          <p:cNvSpPr>
            <a:spLocks noGrp="1"/>
          </p:cNvSpPr>
          <p:nvPr>
            <p:ph type="body" idx="10"/>
          </p:nvPr>
        </p:nvSpPr>
        <p:spPr>
          <a:xfrm>
            <a:off x="6461760" y="3143885"/>
            <a:ext cx="3364865" cy="260985"/>
          </a:xfrm>
          <a:prstGeom prst="rect">
            <a:avLst/>
          </a:prstGeom>
          <a:noFill/>
          <a:ln w="0" cmpd="sng">
            <a:noFill/>
            <a:prstDash val="solid"/>
          </a:ln>
        </p:spPr>
        <p:txBody>
          <a:bodyPr vert="horz" lIns="0" tIns="25400" rIns="0" bIns="0" anchor="t"/>
          <a:lstStyle/>
          <a:p>
            <a:pPr marL="0" marR="0" indent="0" algn="l">
              <a:lnSpc>
                <a:spcPts val="1800"/>
              </a:lnSpc>
              <a:spcAft>
                <a:spcPts val="0"/>
              </a:spcAft>
            </a:pPr>
            <a:r>
              <a:rPr lang="en-US" sz="1800" spc="-55">
                <a:solidFill>
                  <a:srgbClr val="000000"/>
                </a:solidFill>
                <a:latin typeface="Calibri" panose="02020603050405020304" pitchFamily="2"/>
              </a:rPr>
              <a:t>Income stream(s) are not consistent. </a:t>
            </a:r>
          </a:p>
        </p:txBody>
      </p:sp>
      <p:sp>
        <p:nvSpPr>
          <p:cNvPr id="7" name="Text Placeholder 6"/>
          <p:cNvSpPr>
            <a:spLocks noGrp="1"/>
          </p:cNvSpPr>
          <p:nvPr>
            <p:ph type="body" idx="10"/>
          </p:nvPr>
        </p:nvSpPr>
        <p:spPr>
          <a:xfrm>
            <a:off x="6452870" y="3692525"/>
            <a:ext cx="3623945" cy="537845"/>
          </a:xfrm>
          <a:prstGeom prst="rect">
            <a:avLst/>
          </a:prstGeom>
          <a:noFill/>
          <a:ln w="0" cmpd="sng">
            <a:noFill/>
            <a:prstDash val="solid"/>
          </a:ln>
        </p:spPr>
        <p:txBody>
          <a:bodyPr vert="horz" lIns="0" tIns="25400" rIns="0" bIns="0" anchor="t"/>
          <a:lstStyle/>
          <a:p>
            <a:pPr marL="0" marR="0" indent="0" algn="l">
              <a:lnSpc>
                <a:spcPts val="1900"/>
              </a:lnSpc>
              <a:spcAft>
                <a:spcPts val="0"/>
              </a:spcAft>
            </a:pPr>
            <a:r>
              <a:rPr lang="en-US" sz="1800" spc="-55">
                <a:solidFill>
                  <a:srgbClr val="000000"/>
                </a:solidFill>
                <a:latin typeface="Calibri" panose="02020603050405020304" pitchFamily="2"/>
              </a:rPr>
              <a:t>May require development of additional </a:t>
            </a:r>
          </a:p>
          <a:p>
            <a:pPr marL="0" marR="0" indent="0" algn="l">
              <a:lnSpc>
                <a:spcPts val="1800"/>
              </a:lnSpc>
              <a:spcBef>
                <a:spcPts val="305"/>
              </a:spcBef>
              <a:spcAft>
                <a:spcPts val="0"/>
              </a:spcAft>
            </a:pPr>
            <a:r>
              <a:rPr lang="en-US" sz="1800" spc="-30">
                <a:solidFill>
                  <a:srgbClr val="000000"/>
                </a:solidFill>
                <a:latin typeface="Calibri" panose="02020603050405020304" pitchFamily="2"/>
              </a:rPr>
              <a:t>oversight/monitoring protocols </a:t>
            </a:r>
          </a:p>
        </p:txBody>
      </p:sp>
      <p:sp>
        <p:nvSpPr>
          <p:cNvPr id="8" name="Text Placeholder 7"/>
          <p:cNvSpPr>
            <a:spLocks noGrp="1"/>
          </p:cNvSpPr>
          <p:nvPr>
            <p:ph type="body" idx="10"/>
          </p:nvPr>
        </p:nvSpPr>
        <p:spPr>
          <a:xfrm>
            <a:off x="6461760" y="4515485"/>
            <a:ext cx="3429000" cy="263525"/>
          </a:xfrm>
          <a:prstGeom prst="rect">
            <a:avLst/>
          </a:prstGeom>
          <a:noFill/>
          <a:ln w="0" cmpd="sng">
            <a:noFill/>
            <a:prstDash val="solid"/>
          </a:ln>
        </p:spPr>
        <p:txBody>
          <a:bodyPr vert="horz" lIns="0" tIns="25400" rIns="0" bIns="0" anchor="t"/>
          <a:lstStyle/>
          <a:p>
            <a:pPr marL="0" marR="0" indent="0" algn="l">
              <a:lnSpc>
                <a:spcPts val="1800"/>
              </a:lnSpc>
              <a:spcAft>
                <a:spcPts val="0"/>
              </a:spcAft>
            </a:pPr>
            <a:r>
              <a:rPr lang="en-US" sz="1800" spc="-55">
                <a:solidFill>
                  <a:srgbClr val="000000"/>
                </a:solidFill>
                <a:latin typeface="Calibri" panose="02020603050405020304" pitchFamily="2"/>
              </a:rPr>
              <a:t>Unable to budget for passive income. </a:t>
            </a:r>
          </a:p>
        </p:txBody>
      </p:sp>
      <p:sp>
        <p:nvSpPr>
          <p:cNvPr id="9" name="Text Placeholder 8"/>
          <p:cNvSpPr>
            <a:spLocks noGrp="1"/>
          </p:cNvSpPr>
          <p:nvPr>
            <p:ph type="body" idx="10"/>
          </p:nvPr>
        </p:nvSpPr>
        <p:spPr>
          <a:xfrm>
            <a:off x="405130" y="5335905"/>
            <a:ext cx="11455400" cy="1369695"/>
          </a:xfrm>
          <a:prstGeom prst="rect">
            <a:avLst/>
          </a:prstGeom>
          <a:noFill/>
          <a:ln w="0" cmpd="sng">
            <a:noFill/>
            <a:prstDash val="solid"/>
          </a:ln>
        </p:spPr>
        <p:txBody>
          <a:bodyPr vert="horz" lIns="0" tIns="25400" rIns="0" bIns="0" anchor="t"/>
          <a:lstStyle/>
          <a:p>
            <a:pPr marL="0" marR="0" indent="0" algn="l">
              <a:lnSpc>
                <a:spcPts val="1900"/>
              </a:lnSpc>
              <a:spcAft>
                <a:spcPts val="0"/>
              </a:spcAft>
            </a:pPr>
            <a:r>
              <a:rPr lang="en-US" sz="1800" spc="-25">
                <a:solidFill>
                  <a:srgbClr val="000000"/>
                </a:solidFill>
                <a:latin typeface="Calibri" panose="02020603050405020304" pitchFamily="2"/>
              </a:rPr>
              <a:t>Public policy served with opportunity to deliver more </a:t>
            </a:r>
          </a:p>
          <a:p>
            <a:pPr marL="0" marR="0" indent="0" algn="l">
              <a:lnSpc>
                <a:spcPts val="1900"/>
              </a:lnSpc>
              <a:spcBef>
                <a:spcPts val="310"/>
              </a:spcBef>
              <a:spcAft>
                <a:spcPts val="0"/>
              </a:spcAft>
            </a:pPr>
            <a:r>
              <a:rPr lang="en-US" sz="1800" spc="-25">
                <a:solidFill>
                  <a:srgbClr val="000000"/>
                </a:solidFill>
                <a:latin typeface="Calibri" panose="02020603050405020304" pitchFamily="2"/>
              </a:rPr>
              <a:t>meaningful client protection to law client victims. </a:t>
            </a:r>
          </a:p>
          <a:p>
            <a:pPr marL="0" marR="0" indent="0" algn="l">
              <a:lnSpc>
                <a:spcPts val="4500"/>
              </a:lnSpc>
              <a:spcBef>
                <a:spcPts val="115"/>
              </a:spcBef>
              <a:spcAft>
                <a:spcPts val="0"/>
              </a:spcAft>
              <a:tabLst>
                <a:tab pos="11475720" algn="r"/>
              </a:tabLst>
            </a:pPr>
            <a:r>
              <a:rPr lang="en-US" sz="1800" spc="0">
                <a:solidFill>
                  <a:srgbClr val="000000"/>
                </a:solidFill>
                <a:latin typeface="Calibri" panose="02020603050405020304" pitchFamily="2"/>
              </a:rPr>
              <a:t>May permit your Fund to avoid requesting additional </a:t>
            </a:r>
            <a:r>
              <a:rPr lang="en-US" sz="4350" b="1" u="sng" spc="0">
                <a:solidFill>
                  <a:srgbClr val="000000"/>
                </a:solidFill>
                <a:latin typeface="Calibri" panose="02020603050405020304" pitchFamily="2"/>
              </a:rPr>
              <a:t>Pros outweigh the Cons  </a:t>
            </a:r>
          </a:p>
          <a:p>
            <a:pPr marL="0" marR="0" indent="0" algn="l">
              <a:lnSpc>
                <a:spcPts val="1900"/>
              </a:lnSpc>
              <a:spcBef>
                <a:spcPts val="60"/>
              </a:spcBef>
              <a:spcAft>
                <a:spcPts val="70"/>
              </a:spcAft>
            </a:pPr>
            <a:r>
              <a:rPr lang="en-US" sz="1800" spc="-30">
                <a:solidFill>
                  <a:srgbClr val="000000"/>
                </a:solidFill>
                <a:latin typeface="Calibri" panose="02020603050405020304" pitchFamily="2"/>
              </a:rPr>
              <a:t>assessments/appropriations.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285875" y="190500"/>
            <a:ext cx="9918700" cy="1257300"/>
          </a:xfrm>
          <a:prstGeom prst="rect">
            <a:avLst/>
          </a:prstGeom>
          <a:noFill/>
          <a:ln w="0" cmpd="sng">
            <a:noFill/>
            <a:prstDash val="solid"/>
          </a:ln>
        </p:spPr>
        <p:txBody>
          <a:bodyPr vert="horz" lIns="0" tIns="0" rIns="0" bIns="0" anchor="t"/>
          <a:lstStyle/>
          <a:p>
            <a:pPr marL="0" marR="0" indent="0" algn="l">
              <a:lnSpc>
                <a:spcPts val="5900"/>
              </a:lnSpc>
              <a:spcAft>
                <a:spcPts val="4010"/>
              </a:spcAft>
            </a:pPr>
            <a:r>
              <a:rPr lang="en-US" sz="5100" b="1" spc="-140">
                <a:solidFill>
                  <a:srgbClr val="000000"/>
                </a:solidFill>
                <a:latin typeface="Arial" panose="02020603050405020304" pitchFamily="2"/>
              </a:rPr>
              <a:t>Unclaimed/Missing Client Funds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237490" y="450850"/>
            <a:ext cx="5778500" cy="6156960"/>
          </a:xfrm>
          <a:prstGeom prst="rect">
            <a:avLst/>
          </a:prstGeom>
          <a:solidFill>
            <a:srgbClr val="DEEBF7"/>
          </a:solidFill>
          <a:ln w="0" cmpd="sng">
            <a:noFill/>
            <a:prstDash val="solid"/>
          </a:ln>
        </p:spPr>
        <p:txBody>
          <a:bodyPr vert="horz" lIns="0" tIns="102235" rIns="0" bIns="0" anchor="t"/>
          <a:lstStyle/>
          <a:p>
            <a:pPr marL="91440" marR="0" indent="0" algn="l">
              <a:lnSpc>
                <a:spcPts val="2800"/>
              </a:lnSpc>
              <a:spcAft>
                <a:spcPts val="0"/>
              </a:spcAft>
            </a:pPr>
            <a:r>
              <a:rPr lang="en-US" sz="2800" spc="-5">
                <a:solidFill>
                  <a:srgbClr val="000000"/>
                </a:solidFill>
                <a:latin typeface="Calibri" panose="02020603050405020304" pitchFamily="2"/>
              </a:rPr>
              <a:t>New York’s rules were developed in </a:t>
            </a:r>
          </a:p>
          <a:p>
            <a:pPr marL="91440" marR="0" indent="0" algn="l">
              <a:lnSpc>
                <a:spcPts val="2800"/>
              </a:lnSpc>
              <a:spcBef>
                <a:spcPts val="850"/>
              </a:spcBef>
              <a:spcAft>
                <a:spcPts val="0"/>
              </a:spcAft>
            </a:pPr>
            <a:r>
              <a:rPr lang="en-US" sz="2800" spc="0">
                <a:solidFill>
                  <a:srgbClr val="000000"/>
                </a:solidFill>
                <a:latin typeface="Calibri" panose="02020603050405020304" pitchFamily="2"/>
              </a:rPr>
              <a:t>1994 after the death of a sole </a:t>
            </a:r>
          </a:p>
          <a:p>
            <a:pPr marL="91440" marR="0" indent="0" algn="l">
              <a:lnSpc>
                <a:spcPts val="2800"/>
              </a:lnSpc>
              <a:spcBef>
                <a:spcPts val="860"/>
              </a:spcBef>
              <a:spcAft>
                <a:spcPts val="0"/>
              </a:spcAft>
            </a:pPr>
            <a:r>
              <a:rPr lang="en-US" sz="2800" spc="0">
                <a:solidFill>
                  <a:srgbClr val="000000"/>
                </a:solidFill>
                <a:latin typeface="Calibri" panose="02020603050405020304" pitchFamily="2"/>
              </a:rPr>
              <a:t>practitioner on Long Island whose </a:t>
            </a:r>
          </a:p>
          <a:p>
            <a:pPr marL="91440" marR="0" indent="0" algn="l">
              <a:lnSpc>
                <a:spcPts val="2800"/>
              </a:lnSpc>
              <a:spcBef>
                <a:spcPts val="855"/>
              </a:spcBef>
              <a:spcAft>
                <a:spcPts val="0"/>
              </a:spcAft>
            </a:pPr>
            <a:r>
              <a:rPr lang="en-US" sz="2800" spc="0">
                <a:solidFill>
                  <a:srgbClr val="000000"/>
                </a:solidFill>
                <a:latin typeface="Calibri" panose="02020603050405020304" pitchFamily="2"/>
              </a:rPr>
              <a:t>attorney escrow account was </a:t>
            </a:r>
          </a:p>
          <a:p>
            <a:pPr marL="91440" marR="0" indent="0" algn="l">
              <a:lnSpc>
                <a:spcPts val="2800"/>
              </a:lnSpc>
              <a:spcBef>
                <a:spcPts val="850"/>
              </a:spcBef>
              <a:spcAft>
                <a:spcPts val="0"/>
              </a:spcAft>
            </a:pPr>
            <a:r>
              <a:rPr lang="en-US" sz="2800" spc="25">
                <a:solidFill>
                  <a:srgbClr val="000000"/>
                </a:solidFill>
                <a:latin typeface="Calibri" panose="02020603050405020304" pitchFamily="2"/>
              </a:rPr>
              <a:t>inaccessible to clients. With the </a:t>
            </a:r>
          </a:p>
          <a:p>
            <a:pPr marL="91440" marR="0" indent="0" algn="l">
              <a:lnSpc>
                <a:spcPts val="2800"/>
              </a:lnSpc>
              <a:spcBef>
                <a:spcPts val="855"/>
              </a:spcBef>
              <a:spcAft>
                <a:spcPts val="0"/>
              </a:spcAft>
            </a:pPr>
            <a:r>
              <a:rPr lang="en-US" sz="2800" spc="0">
                <a:solidFill>
                  <a:srgbClr val="000000"/>
                </a:solidFill>
                <a:latin typeface="Calibri" panose="02020603050405020304" pitchFamily="2"/>
              </a:rPr>
              <a:t>Nassau County Bar Association, the </a:t>
            </a:r>
          </a:p>
          <a:p>
            <a:pPr marL="91440" marR="0" indent="0" algn="l">
              <a:lnSpc>
                <a:spcPts val="2800"/>
              </a:lnSpc>
              <a:spcBef>
                <a:spcPts val="850"/>
              </a:spcBef>
              <a:spcAft>
                <a:spcPts val="0"/>
              </a:spcAft>
            </a:pPr>
            <a:r>
              <a:rPr lang="en-US" sz="2800" spc="-5">
                <a:solidFill>
                  <a:srgbClr val="000000"/>
                </a:solidFill>
                <a:latin typeface="Calibri" panose="02020603050405020304" pitchFamily="2"/>
              </a:rPr>
              <a:t>New York Lawyers’ Fund proposed </a:t>
            </a:r>
          </a:p>
          <a:p>
            <a:pPr marL="91440" marR="0" indent="0" algn="l">
              <a:lnSpc>
                <a:spcPts val="2800"/>
              </a:lnSpc>
              <a:spcBef>
                <a:spcPts val="875"/>
              </a:spcBef>
              <a:spcAft>
                <a:spcPts val="0"/>
              </a:spcAft>
            </a:pPr>
            <a:r>
              <a:rPr lang="en-US" sz="2800" spc="0">
                <a:solidFill>
                  <a:srgbClr val="000000"/>
                </a:solidFill>
                <a:latin typeface="Calibri" panose="02020603050405020304" pitchFamily="2"/>
              </a:rPr>
              <a:t>amendments 1.15 (f) and (g) to the </a:t>
            </a:r>
          </a:p>
          <a:p>
            <a:pPr marL="91440" marR="0" indent="0" algn="l">
              <a:lnSpc>
                <a:spcPts val="2800"/>
              </a:lnSpc>
              <a:spcBef>
                <a:spcPts val="830"/>
              </a:spcBef>
              <a:spcAft>
                <a:spcPts val="0"/>
              </a:spcAft>
            </a:pPr>
            <a:r>
              <a:rPr lang="en-US" sz="2800" spc="0">
                <a:solidFill>
                  <a:srgbClr val="000000"/>
                </a:solidFill>
                <a:latin typeface="Calibri" panose="02020603050405020304" pitchFamily="2"/>
              </a:rPr>
              <a:t>Administrative Board of the Courts </a:t>
            </a:r>
          </a:p>
          <a:p>
            <a:pPr marL="91440" marR="0" indent="0" algn="l">
              <a:lnSpc>
                <a:spcPts val="2800"/>
              </a:lnSpc>
              <a:spcBef>
                <a:spcPts val="880"/>
              </a:spcBef>
              <a:spcAft>
                <a:spcPts val="0"/>
              </a:spcAft>
            </a:pPr>
            <a:r>
              <a:rPr lang="en-US" sz="2800" spc="0">
                <a:solidFill>
                  <a:srgbClr val="000000"/>
                </a:solidFill>
                <a:latin typeface="Calibri" panose="02020603050405020304" pitchFamily="2"/>
              </a:rPr>
              <a:t>which were adopted as part of our </a:t>
            </a:r>
          </a:p>
          <a:p>
            <a:pPr marL="91440" marR="0" indent="0" algn="l">
              <a:lnSpc>
                <a:spcPts val="2800"/>
              </a:lnSpc>
              <a:spcBef>
                <a:spcPts val="850"/>
              </a:spcBef>
              <a:spcAft>
                <a:spcPts val="0"/>
              </a:spcAft>
            </a:pPr>
            <a:r>
              <a:rPr lang="en-US" sz="2800" spc="0">
                <a:solidFill>
                  <a:srgbClr val="000000"/>
                </a:solidFill>
                <a:latin typeface="Calibri" panose="02020603050405020304" pitchFamily="2"/>
              </a:rPr>
              <a:t>trust accounting and recordkeeping </a:t>
            </a:r>
          </a:p>
          <a:p>
            <a:pPr marL="91440" marR="0" indent="0" algn="l">
              <a:lnSpc>
                <a:spcPts val="2800"/>
              </a:lnSpc>
              <a:spcBef>
                <a:spcPts val="850"/>
              </a:spcBef>
              <a:spcAft>
                <a:spcPts val="4105"/>
              </a:spcAft>
            </a:pPr>
            <a:r>
              <a:rPr lang="en-US" sz="2800" spc="-40">
                <a:solidFill>
                  <a:srgbClr val="000000"/>
                </a:solidFill>
                <a:latin typeface="Calibri" panose="02020603050405020304" pitchFamily="2"/>
              </a:rPr>
              <a:t>rules.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73710" y="88900"/>
            <a:ext cx="9601200" cy="900430"/>
          </a:xfrm>
          <a:prstGeom prst="rect">
            <a:avLst/>
          </a:prstGeom>
          <a:noFill/>
          <a:ln w="0" cmpd="sng">
            <a:noFill/>
            <a:prstDash val="solid"/>
          </a:ln>
        </p:spPr>
        <p:txBody>
          <a:bodyPr vert="horz" lIns="0" tIns="64770" rIns="0" bIns="0" anchor="t"/>
          <a:lstStyle/>
          <a:p>
            <a:pPr marL="0" marR="0" indent="0" algn="l">
              <a:lnSpc>
                <a:spcPts val="4900"/>
              </a:lnSpc>
              <a:spcAft>
                <a:spcPts val="1685"/>
              </a:spcAft>
            </a:pPr>
            <a:r>
              <a:rPr lang="en-US" sz="4400" i="1" u="sng" spc="-75">
                <a:solidFill>
                  <a:srgbClr val="000000"/>
                </a:solidFill>
                <a:latin typeface="Calibri Light" panose="02020603050405020304" pitchFamily="2"/>
              </a:rPr>
              <a:t>Review Your State’s APL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77825" y="2392680"/>
            <a:ext cx="5556885" cy="2642870"/>
          </a:xfrm>
          <a:prstGeom prst="rect">
            <a:avLst/>
          </a:prstGeom>
          <a:solidFill>
            <a:srgbClr val="DEEBF7"/>
          </a:solidFill>
          <a:ln w="0" cmpd="sng">
            <a:noFill/>
            <a:prstDash val="solid"/>
          </a:ln>
        </p:spPr>
        <p:txBody>
          <a:bodyPr vert="horz" lIns="0" tIns="18415" rIns="0" bIns="0" anchor="t"/>
          <a:lstStyle/>
          <a:p>
            <a:pPr marL="91440" marR="0" indent="0" algn="l">
              <a:lnSpc>
                <a:spcPts val="3000"/>
              </a:lnSpc>
              <a:spcAft>
                <a:spcPts val="0"/>
              </a:spcAft>
            </a:pPr>
            <a:r>
              <a:rPr lang="en-US" sz="2800" spc="-5">
                <a:solidFill>
                  <a:srgbClr val="000000"/>
                </a:solidFill>
                <a:latin typeface="Calibri" panose="02020603050405020304" pitchFamily="2"/>
              </a:rPr>
              <a:t>In 1995, the NYS Comptroller’s Office </a:t>
            </a:r>
          </a:p>
          <a:p>
            <a:pPr marL="91440" marR="0" indent="0" algn="l">
              <a:lnSpc>
                <a:spcPts val="3000"/>
              </a:lnSpc>
              <a:spcBef>
                <a:spcPts val="0"/>
              </a:spcBef>
              <a:spcAft>
                <a:spcPts val="0"/>
              </a:spcAft>
            </a:pPr>
            <a:r>
              <a:rPr lang="en-US" sz="2800" spc="-10">
                <a:solidFill>
                  <a:srgbClr val="000000"/>
                </a:solidFill>
                <a:latin typeface="Calibri" panose="02020603050405020304" pitchFamily="2"/>
              </a:rPr>
              <a:t>provided an opinion letter which </a:t>
            </a:r>
          </a:p>
          <a:p>
            <a:pPr marL="91440" marR="0" indent="0" algn="l">
              <a:lnSpc>
                <a:spcPts val="3000"/>
              </a:lnSpc>
              <a:spcBef>
                <a:spcPts val="0"/>
              </a:spcBef>
              <a:spcAft>
                <a:spcPts val="0"/>
              </a:spcAft>
            </a:pPr>
            <a:r>
              <a:rPr lang="en-US" sz="2800" spc="-5">
                <a:solidFill>
                  <a:srgbClr val="000000"/>
                </a:solidFill>
                <a:latin typeface="Calibri" panose="02020603050405020304" pitchFamily="2"/>
              </a:rPr>
              <a:t>determined that Court rules, not the </a:t>
            </a:r>
          </a:p>
          <a:p>
            <a:pPr marL="91440" marR="0" indent="0" algn="l">
              <a:lnSpc>
                <a:spcPts val="3000"/>
              </a:lnSpc>
              <a:spcBef>
                <a:spcPts val="20"/>
              </a:spcBef>
              <a:spcAft>
                <a:spcPts val="0"/>
              </a:spcAft>
            </a:pPr>
            <a:r>
              <a:rPr lang="en-US" sz="2800" spc="-10">
                <a:solidFill>
                  <a:srgbClr val="000000"/>
                </a:solidFill>
                <a:latin typeface="Calibri" panose="02020603050405020304" pitchFamily="2"/>
              </a:rPr>
              <a:t>Abandoned Property Law, governed </a:t>
            </a:r>
          </a:p>
          <a:p>
            <a:pPr marL="91440" marR="0" indent="0" algn="l">
              <a:lnSpc>
                <a:spcPts val="3000"/>
              </a:lnSpc>
              <a:spcBef>
                <a:spcPts val="0"/>
              </a:spcBef>
              <a:spcAft>
                <a:spcPts val="0"/>
              </a:spcAft>
            </a:pPr>
            <a:r>
              <a:rPr lang="en-US" sz="2800" spc="0">
                <a:solidFill>
                  <a:srgbClr val="000000"/>
                </a:solidFill>
                <a:latin typeface="Calibri" panose="02020603050405020304" pitchFamily="2"/>
              </a:rPr>
              <a:t>the disposition of unclaimed funds in </a:t>
            </a:r>
          </a:p>
          <a:p>
            <a:pPr marL="91440" marR="0" indent="0" algn="l">
              <a:lnSpc>
                <a:spcPts val="3000"/>
              </a:lnSpc>
              <a:spcBef>
                <a:spcPts val="0"/>
              </a:spcBef>
              <a:spcAft>
                <a:spcPts val="2470"/>
              </a:spcAft>
            </a:pPr>
            <a:r>
              <a:rPr lang="en-US" sz="2800" spc="-15">
                <a:solidFill>
                  <a:srgbClr val="000000"/>
                </a:solidFill>
                <a:latin typeface="Calibri" panose="02020603050405020304" pitchFamily="2"/>
              </a:rPr>
              <a:t>attorney trust accounts.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9">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11480" y="63500"/>
            <a:ext cx="11544300" cy="854075"/>
          </a:xfrm>
          <a:prstGeom prst="rect">
            <a:avLst/>
          </a:prstGeom>
          <a:noFill/>
          <a:ln w="0" cmpd="sng">
            <a:noFill/>
            <a:prstDash val="solid"/>
          </a:ln>
        </p:spPr>
        <p:txBody>
          <a:bodyPr vert="horz" lIns="0" tIns="96520" rIns="0" bIns="0" anchor="t"/>
          <a:lstStyle/>
          <a:p>
            <a:pPr marL="0" marR="0" indent="0" algn="l">
              <a:lnSpc>
                <a:spcPts val="4500"/>
              </a:lnSpc>
              <a:spcAft>
                <a:spcPts val="1490"/>
              </a:spcAft>
            </a:pPr>
            <a:r>
              <a:rPr lang="en-US" sz="4350" i="1" u="sng" spc="-10">
                <a:solidFill>
                  <a:srgbClr val="000000"/>
                </a:solidFill>
                <a:latin typeface="Calibri Light" panose="02020603050405020304" pitchFamily="2"/>
              </a:rPr>
              <a:t>Missing Clients – 1.15(f)  </a:t>
            </a:r>
          </a:p>
        </p:txBody>
      </p:sp>
      <p:sp>
        <p:nvSpPr>
          <p:cNvPr id="3" name="Text Placeholder 2"/>
          <p:cNvSpPr>
            <a:spLocks noGrp="1"/>
          </p:cNvSpPr>
          <p:nvPr>
            <p:ph type="body" idx="10"/>
          </p:nvPr>
        </p:nvSpPr>
        <p:spPr>
          <a:xfrm>
            <a:off x="755650" y="917575"/>
            <a:ext cx="11200130" cy="2304415"/>
          </a:xfrm>
          <a:prstGeom prst="rect">
            <a:avLst/>
          </a:prstGeom>
          <a:solidFill>
            <a:srgbClr val="DEEBF7"/>
          </a:solidFill>
          <a:ln w="0" cmpd="sng">
            <a:noFill/>
            <a:prstDash val="solid"/>
          </a:ln>
        </p:spPr>
        <p:txBody>
          <a:bodyPr vert="horz" lIns="0" tIns="49530" rIns="0" bIns="0" anchor="t"/>
          <a:lstStyle/>
          <a:p>
            <a:pPr marL="91440" marR="0" indent="0" algn="l">
              <a:lnSpc>
                <a:spcPts val="2200"/>
              </a:lnSpc>
              <a:spcAft>
                <a:spcPts val="0"/>
              </a:spcAft>
            </a:pPr>
            <a:r>
              <a:rPr lang="en-US" sz="1800" spc="-40">
                <a:solidFill>
                  <a:srgbClr val="000000"/>
                </a:solidFill>
                <a:latin typeface="Arial" panose="02020603050405020304" pitchFamily="2"/>
              </a:rPr>
              <a:t>1.15 (f) provides: </a:t>
            </a:r>
          </a:p>
          <a:p>
            <a:pPr marL="91440" marR="320040" indent="0" algn="l">
              <a:lnSpc>
                <a:spcPts val="2200"/>
              </a:lnSpc>
              <a:spcBef>
                <a:spcPts val="985"/>
              </a:spcBef>
              <a:spcAft>
                <a:spcPts val="1620"/>
              </a:spcAft>
            </a:pPr>
            <a:r>
              <a:rPr lang="en-US" sz="1800" spc="-35">
                <a:solidFill>
                  <a:srgbClr val="000000"/>
                </a:solidFill>
                <a:latin typeface="Arial" panose="02020603050405020304" pitchFamily="2"/>
              </a:rPr>
              <a:t>Missing Clients. Whenever any sum of money is payable to a client and the lawyer is</a:t>
            </a:r>
            <a:r>
              <a:rPr lang="en-US" sz="1800" spc="-35">
                <a:solidFill>
                  <a:srgbClr val="FF0000"/>
                </a:solidFill>
                <a:latin typeface="Arial" panose="02020603050405020304" pitchFamily="2"/>
              </a:rPr>
              <a:t> unable to locate</a:t>
            </a:r>
            <a:r>
              <a:rPr lang="en-US" sz="1800" spc="-35">
                <a:solidFill>
                  <a:srgbClr val="000000"/>
                </a:solidFill>
                <a:latin typeface="Arial" panose="02020603050405020304" pitchFamily="2"/>
              </a:rPr>
              <a:t> the client, the lawyer</a:t>
            </a:r>
            <a:r>
              <a:rPr lang="en-US" sz="1800" spc="-35">
                <a:solidFill>
                  <a:srgbClr val="FF0000"/>
                </a:solidFill>
                <a:latin typeface="Arial" panose="02020603050405020304" pitchFamily="2"/>
              </a:rPr>
              <a:t> shall apply to the court</a:t>
            </a:r>
            <a:r>
              <a:rPr lang="en-US" sz="1800" spc="-35">
                <a:solidFill>
                  <a:srgbClr val="000000"/>
                </a:solidFill>
                <a:latin typeface="Arial" panose="02020603050405020304" pitchFamily="2"/>
              </a:rPr>
              <a:t> in which the action was brought if in the unified court system, or, if no action was commenced in the unified court system, to the Supreme Court in the county in which the lawyer maintains an office for the practice of law,</a:t>
            </a:r>
            <a:r>
              <a:rPr lang="en-US" sz="1800" spc="-35">
                <a:solidFill>
                  <a:srgbClr val="FF0000"/>
                </a:solidFill>
                <a:latin typeface="Arial" panose="02020603050405020304" pitchFamily="2"/>
              </a:rPr>
              <a:t> for an order directing payment</a:t>
            </a:r>
            <a:r>
              <a:rPr lang="en-US" sz="1800" spc="-35">
                <a:solidFill>
                  <a:srgbClr val="000000"/>
                </a:solidFill>
                <a:latin typeface="Arial" panose="02020603050405020304" pitchFamily="2"/>
              </a:rPr>
              <a:t> to the lawyer of any fees and disbursements that are owed by the client and the balance, if any,</a:t>
            </a:r>
            <a:r>
              <a:rPr lang="en-US" sz="1750" spc="-35">
                <a:solidFill>
                  <a:srgbClr val="FF0000"/>
                </a:solidFill>
                <a:latin typeface="Arial" panose="02020603050405020304" pitchFamily="2"/>
              </a:rPr>
              <a:t> to the Lawyers’ Fund for Client </a:t>
            </a:r>
            <a:r>
              <a:rPr lang="en-US" sz="1800" spc="-35">
                <a:solidFill>
                  <a:srgbClr val="FF0000"/>
                </a:solidFill>
                <a:latin typeface="Arial" panose="02020603050405020304" pitchFamily="2"/>
              </a:rPr>
              <a:t>Protection</a:t>
            </a:r>
            <a:r>
              <a:rPr lang="en-US" sz="1800" spc="-35">
                <a:solidFill>
                  <a:srgbClr val="000000"/>
                </a:solidFill>
                <a:latin typeface="Arial" panose="02020603050405020304" pitchFamily="2"/>
              </a:rPr>
              <a:t> for safeguarding and disbursement to persons who are entitled thereto. </a:t>
            </a:r>
          </a:p>
        </p:txBody>
      </p:sp>
      <p:sp>
        <p:nvSpPr>
          <p:cNvPr id="4" name="Text Placeholder 3"/>
          <p:cNvSpPr>
            <a:spLocks noGrp="1"/>
          </p:cNvSpPr>
          <p:nvPr>
            <p:ph type="body" idx="10"/>
          </p:nvPr>
        </p:nvSpPr>
        <p:spPr>
          <a:xfrm>
            <a:off x="411480" y="3642360"/>
            <a:ext cx="11544300" cy="2440940"/>
          </a:xfrm>
          <a:prstGeom prst="rect">
            <a:avLst/>
          </a:prstGeom>
          <a:noFill/>
          <a:ln w="0" cmpd="sng">
            <a:noFill/>
            <a:prstDash val="solid"/>
          </a:ln>
        </p:spPr>
        <p:txBody>
          <a:bodyPr vert="horz" lIns="0" tIns="0" rIns="0" bIns="0" anchor="t"/>
          <a:lstStyle/>
          <a:p>
            <a:pPr marL="685800" marR="0" indent="228600" algn="l">
              <a:lnSpc>
                <a:spcPts val="2500"/>
              </a:lnSpc>
              <a:spcAft>
                <a:spcPts val="0"/>
              </a:spcAft>
              <a:buFont typeface="Symbol"/>
              <a:buChar char="·"/>
            </a:pPr>
            <a:r>
              <a:rPr lang="en-US" sz="2200" spc="-5">
                <a:solidFill>
                  <a:srgbClr val="000000"/>
                </a:solidFill>
                <a:latin typeface="Arial" panose="02020603050405020304" pitchFamily="2"/>
              </a:rPr>
              <a:t>Unable to locate the client. </a:t>
            </a:r>
          </a:p>
          <a:p>
            <a:pPr marL="685800" marR="1005840" indent="228600" algn="l">
              <a:lnSpc>
                <a:spcPts val="2600"/>
              </a:lnSpc>
              <a:spcBef>
                <a:spcPts val="1010"/>
              </a:spcBef>
              <a:spcAft>
                <a:spcPts val="0"/>
              </a:spcAft>
              <a:buFont typeface="Symbol"/>
              <a:buChar char="·"/>
            </a:pPr>
            <a:r>
              <a:rPr lang="en-US" sz="2200" spc="0">
                <a:solidFill>
                  <a:srgbClr val="000000"/>
                </a:solidFill>
                <a:latin typeface="Arial" panose="02020603050405020304" pitchFamily="2"/>
              </a:rPr>
              <a:t>Application to court in which the action was brought or the Supreme Court in the county where lawyer maintains an office. </a:t>
            </a:r>
          </a:p>
          <a:p>
            <a:pPr marL="685800" marR="548640" indent="228600" algn="l">
              <a:lnSpc>
                <a:spcPts val="2600"/>
              </a:lnSpc>
              <a:spcBef>
                <a:spcPts val="995"/>
              </a:spcBef>
              <a:spcAft>
                <a:spcPts val="0"/>
              </a:spcAft>
              <a:buFont typeface="Symbol"/>
              <a:buChar char="·"/>
            </a:pPr>
            <a:r>
              <a:rPr lang="en-US" sz="2200" spc="0">
                <a:solidFill>
                  <a:srgbClr val="000000"/>
                </a:solidFill>
                <a:latin typeface="Arial" panose="02020603050405020304" pitchFamily="2"/>
              </a:rPr>
              <a:t>Order directing payment to the lawyer of any fees and disbursements owed and the balance to the Lawyers’ Fund. </a:t>
            </a:r>
          </a:p>
          <a:p>
            <a:pPr marL="685800" marR="0" indent="228600" algn="l">
              <a:lnSpc>
                <a:spcPts val="2600"/>
              </a:lnSpc>
              <a:spcBef>
                <a:spcPts val="935"/>
              </a:spcBef>
              <a:spcAft>
                <a:spcPts val="530"/>
              </a:spcAft>
              <a:buFont typeface="Symbol"/>
              <a:buChar char="·"/>
            </a:pPr>
            <a:r>
              <a:rPr lang="en-US" sz="2200" spc="0">
                <a:solidFill>
                  <a:srgbClr val="000000"/>
                </a:solidFill>
                <a:latin typeface="Arial" panose="02020603050405020304" pitchFamily="2"/>
              </a:rPr>
              <a:t>Fund safeguards and disburses to persons who are ‘entitled thereto’.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700" r:id="rId19"/>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r>
              <a:rPr lang="en-US"/>
              <a:t>3/1/20XX</a:t>
            </a:r>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solidFill>
                  <a:srgbClr val="FFFFFF"/>
                </a:solidFill>
              </a:rPr>
              <a:t>SAMPLE FOOTER TEXT</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31731707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6.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30.jp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5047615" y="1170305"/>
            <a:ext cx="2038985" cy="2188845"/>
          </a:xfrm>
          <a:prstGeom prst="rect">
            <a:avLst/>
          </a:prstGeom>
        </p:spPr>
      </p:pic>
      <p:sp>
        <p:nvSpPr>
          <p:cNvPr id="2" name="Text Placeholder 1"/>
          <p:cNvSpPr>
            <a:spLocks noGrp="1"/>
          </p:cNvSpPr>
          <p:nvPr>
            <p:ph type="body" idx="10"/>
          </p:nvPr>
        </p:nvSpPr>
        <p:spPr>
          <a:xfrm>
            <a:off x="435610" y="508000"/>
            <a:ext cx="10972800" cy="662305"/>
          </a:xfrm>
          <a:prstGeom prst="rect">
            <a:avLst/>
          </a:prstGeom>
          <a:noFill/>
          <a:ln w="0" cmpd="sng">
            <a:noFill/>
            <a:prstDash val="solid"/>
          </a:ln>
        </p:spPr>
        <p:txBody>
          <a:bodyPr vert="horz" lIns="0" tIns="11430" rIns="0" bIns="0" anchor="t"/>
          <a:lstStyle/>
          <a:p>
            <a:pPr marL="0" marR="0" indent="0" algn="ctr">
              <a:lnSpc>
                <a:spcPts val="5100"/>
              </a:lnSpc>
              <a:spcAft>
                <a:spcPts val="0"/>
              </a:spcAft>
            </a:pPr>
            <a:r>
              <a:rPr lang="en-US" sz="4400" b="1" u="sng" spc="0">
                <a:solidFill>
                  <a:srgbClr val="C00000"/>
                </a:solidFill>
                <a:latin typeface="Arial" panose="02020603050405020304" pitchFamily="2"/>
              </a:rPr>
              <a:t>Finders Keepers</a:t>
            </a:r>
            <a:r>
              <a:rPr lang="en-US" sz="4400" b="1" u="sng" spc="0">
                <a:solidFill>
                  <a:srgbClr val="2D75B6"/>
                </a:solidFill>
                <a:latin typeface="Arial" panose="02020603050405020304" pitchFamily="2"/>
              </a:rPr>
              <a:t>  </a:t>
            </a:r>
          </a:p>
        </p:txBody>
      </p:sp>
      <p:sp>
        <p:nvSpPr>
          <p:cNvPr id="5" name="Text Placeholder 4"/>
          <p:cNvSpPr>
            <a:spLocks noGrp="1"/>
          </p:cNvSpPr>
          <p:nvPr>
            <p:ph type="body" idx="10"/>
          </p:nvPr>
        </p:nvSpPr>
        <p:spPr>
          <a:xfrm>
            <a:off x="435610" y="3850640"/>
            <a:ext cx="10972800" cy="1691640"/>
          </a:xfrm>
          <a:prstGeom prst="rect">
            <a:avLst/>
          </a:prstGeom>
          <a:noFill/>
          <a:ln w="0" cmpd="sng">
            <a:noFill/>
            <a:prstDash val="solid"/>
          </a:ln>
        </p:spPr>
        <p:txBody>
          <a:bodyPr vert="horz" lIns="0" tIns="13335" rIns="0" bIns="0" anchor="t"/>
          <a:lstStyle/>
          <a:p>
            <a:pPr marL="0" marR="0" indent="0" algn="r">
              <a:lnSpc>
                <a:spcPts val="3300"/>
              </a:lnSpc>
              <a:spcAft>
                <a:spcPts val="0"/>
              </a:spcAft>
            </a:pPr>
            <a:r>
              <a:rPr lang="en-US" sz="2700" b="1" spc="25" dirty="0">
                <a:solidFill>
                  <a:srgbClr val="2D75B6"/>
                </a:solidFill>
                <a:latin typeface="Century Gothic" panose="02020603050405020304" pitchFamily="2"/>
              </a:rPr>
              <a:t>Missing Law Clients and Deceased Attorney Escrow Accounts. </a:t>
            </a:r>
          </a:p>
          <a:p>
            <a:pPr marL="0" marR="0" indent="0" algn="ctr">
              <a:lnSpc>
                <a:spcPts val="3300"/>
              </a:lnSpc>
              <a:spcBef>
                <a:spcPts val="2750"/>
              </a:spcBef>
              <a:spcAft>
                <a:spcPts val="3835"/>
              </a:spcAft>
            </a:pPr>
            <a:r>
              <a:rPr lang="en-US" sz="2700" b="1" spc="0" dirty="0">
                <a:solidFill>
                  <a:srgbClr val="2D75B6"/>
                </a:solidFill>
                <a:latin typeface="Century Gothic" panose="02020603050405020304" pitchFamily="2"/>
              </a:rPr>
              <a:t>Can </a:t>
            </a:r>
            <a:r>
              <a:rPr lang="en-US" sz="2700" b="1" u="sng" spc="0" dirty="0">
                <a:solidFill>
                  <a:srgbClr val="2D75B6"/>
                </a:solidFill>
                <a:latin typeface="Century Gothic" panose="02020603050405020304" pitchFamily="2"/>
              </a:rPr>
              <a:t>Your</a:t>
            </a:r>
            <a:r>
              <a:rPr lang="en-US" sz="2700" b="1" spc="0" dirty="0">
                <a:solidFill>
                  <a:srgbClr val="2D75B6"/>
                </a:solidFill>
                <a:latin typeface="Century Gothic" panose="02020603050405020304" pitchFamily="2"/>
              </a:rPr>
              <a:t> Fund Benefit? </a:t>
            </a:r>
          </a:p>
        </p:txBody>
      </p:sp>
      <p:graphicFrame>
        <p:nvGraphicFramePr>
          <p:cNvPr id="7" name="Table 6"/>
          <p:cNvGraphicFramePr>
            <a:graphicFrameLocks noGrp="1"/>
          </p:cNvGraphicFramePr>
          <p:nvPr>
            <p:extLst>
              <p:ext uri="{D42A27DB-BD31-4B8C-83A1-F6EECF244321}">
                <p14:modId xmlns:p14="http://schemas.microsoft.com/office/powerpoint/2010/main" val="3880982241"/>
              </p:ext>
            </p:extLst>
          </p:nvPr>
        </p:nvGraphicFramePr>
        <p:xfrm>
          <a:off x="435610" y="5588000"/>
          <a:ext cx="10972800" cy="901700"/>
        </p:xfrm>
        <a:graphic>
          <a:graphicData uri="http://schemas.openxmlformats.org/drawingml/2006/table">
            <a:tbl>
              <a:tblPr/>
              <a:tblGrid>
                <a:gridCol w="3034665">
                  <a:extLst>
                    <a:ext uri="{9D8B030D-6E8A-4147-A177-3AD203B41FA5}">
                      <a16:colId xmlns:a16="http://schemas.microsoft.com/office/drawing/2014/main" val="20000"/>
                    </a:ext>
                  </a:extLst>
                </a:gridCol>
                <a:gridCol w="7938135">
                  <a:extLst>
                    <a:ext uri="{9D8B030D-6E8A-4147-A177-3AD203B41FA5}">
                      <a16:colId xmlns:a16="http://schemas.microsoft.com/office/drawing/2014/main" val="20001"/>
                    </a:ext>
                  </a:extLst>
                </a:gridCol>
              </a:tblGrid>
              <a:tr h="901700">
                <a:tc>
                  <a:txBody>
                    <a:bodyPr/>
                    <a:lstStyle/>
                    <a:p>
                      <a:pPr marL="0" marR="0" indent="0" algn="l">
                        <a:lnSpc>
                          <a:spcPts val="1200"/>
                        </a:lnSpc>
                        <a:spcBef>
                          <a:spcPts val="0"/>
                        </a:spcBef>
                        <a:spcAft>
                          <a:spcPts val="0"/>
                        </a:spcAft>
                      </a:pPr>
                      <a:r>
                        <a:rPr lang="en-US" sz="1400" spc="0" dirty="0">
                          <a:solidFill>
                            <a:srgbClr val="000000"/>
                          </a:solidFill>
                          <a:latin typeface="Calibri" panose="02020603050405020304" pitchFamily="2"/>
                        </a:rPr>
                        <a:t>Presented by: </a:t>
                      </a:r>
                    </a:p>
                    <a:p>
                      <a:pPr marL="0" marR="0" indent="0" algn="l">
                        <a:lnSpc>
                          <a:spcPts val="1500"/>
                        </a:lnSpc>
                        <a:spcBef>
                          <a:spcPts val="1010"/>
                        </a:spcBef>
                        <a:spcAft>
                          <a:spcPts val="0"/>
                        </a:spcAft>
                      </a:pPr>
                      <a:r>
                        <a:rPr lang="en-US" sz="1400" spc="0" dirty="0">
                          <a:solidFill>
                            <a:srgbClr val="000000"/>
                          </a:solidFill>
                          <a:latin typeface="Calibri" panose="02020603050405020304" pitchFamily="2"/>
                        </a:rPr>
                        <a:t>Trinity M. Braun-Arana </a:t>
                      </a:r>
                    </a:p>
                    <a:p>
                      <a:pPr marL="0" marR="0" indent="0" algn="l">
                        <a:lnSpc>
                          <a:spcPts val="1500"/>
                        </a:lnSpc>
                        <a:spcBef>
                          <a:spcPts val="0"/>
                        </a:spcBef>
                        <a:spcAft>
                          <a:spcPts val="0"/>
                        </a:spcAft>
                      </a:pPr>
                      <a:r>
                        <a:rPr lang="en-US" sz="1400" spc="0" dirty="0">
                          <a:solidFill>
                            <a:srgbClr val="000000"/>
                          </a:solidFill>
                          <a:latin typeface="Calibri" panose="02020603050405020304" pitchFamily="2"/>
                        </a:rPr>
                        <a:t>Director of Client Security </a:t>
                      </a:r>
                    </a:p>
                    <a:p>
                      <a:pPr marL="0" marR="0" indent="0" algn="l">
                        <a:lnSpc>
                          <a:spcPts val="1500"/>
                        </a:lnSpc>
                        <a:spcBef>
                          <a:spcPts val="5"/>
                        </a:spcBef>
                        <a:spcAft>
                          <a:spcPts val="260"/>
                        </a:spcAft>
                      </a:pPr>
                      <a:r>
                        <a:rPr lang="en-US" sz="1400" spc="0" dirty="0">
                          <a:solidFill>
                            <a:srgbClr val="000000"/>
                          </a:solidFill>
                          <a:latin typeface="Calibri" panose="02020603050405020304" pitchFamily="2"/>
                        </a:rPr>
                        <a:t>Iowa Office of Professional Regulation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320040" marR="0" indent="0" algn="l">
                        <a:lnSpc>
                          <a:spcPts val="1500"/>
                        </a:lnSpc>
                        <a:spcBef>
                          <a:spcPts val="2440"/>
                        </a:spcBef>
                        <a:spcAft>
                          <a:spcPts val="0"/>
                        </a:spcAft>
                      </a:pPr>
                      <a:r>
                        <a:rPr lang="en-US" sz="1400" spc="0" dirty="0">
                          <a:solidFill>
                            <a:srgbClr val="000000"/>
                          </a:solidFill>
                          <a:latin typeface="Calibri" panose="02020603050405020304" pitchFamily="2"/>
                        </a:rPr>
                        <a:t>Michael J. Knight, Sr. </a:t>
                      </a:r>
                    </a:p>
                    <a:p>
                      <a:pPr marL="320040" marR="0" indent="0" algn="l">
                        <a:lnSpc>
                          <a:spcPts val="1500"/>
                        </a:lnSpc>
                        <a:spcBef>
                          <a:spcPts val="0"/>
                        </a:spcBef>
                        <a:spcAft>
                          <a:spcPts val="0"/>
                        </a:spcAft>
                      </a:pPr>
                      <a:r>
                        <a:rPr lang="en-US" sz="1400" spc="0" dirty="0">
                          <a:solidFill>
                            <a:srgbClr val="000000"/>
                          </a:solidFill>
                          <a:latin typeface="Calibri" panose="02020603050405020304" pitchFamily="2"/>
                        </a:rPr>
                        <a:t>Executive Director &amp; Counsel </a:t>
                      </a:r>
                    </a:p>
                    <a:p>
                      <a:pPr marL="320040" marR="0" indent="0" algn="l">
                        <a:lnSpc>
                          <a:spcPts val="1500"/>
                        </a:lnSpc>
                        <a:spcBef>
                          <a:spcPts val="5"/>
                        </a:spcBef>
                        <a:spcAft>
                          <a:spcPts val="70"/>
                        </a:spcAft>
                      </a:pPr>
                      <a:r>
                        <a:rPr lang="en-US" sz="1400" spc="0" dirty="0">
                          <a:solidFill>
                            <a:srgbClr val="000000"/>
                          </a:solidFill>
                          <a:latin typeface="Calibri" panose="02020603050405020304" pitchFamily="2"/>
                        </a:rPr>
                        <a:t>NYS Lawyers’ Fund for Client Protection </a:t>
                      </a:r>
                    </a:p>
                  </a:txBody>
                  <a:tcPr marL="0" marR="0" marT="0" marB="0" anchor="b">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09575" y="63500"/>
            <a:ext cx="11544300" cy="847725"/>
          </a:xfrm>
          <a:prstGeom prst="rect">
            <a:avLst/>
          </a:prstGeom>
          <a:noFill/>
          <a:ln w="0" cmpd="sng">
            <a:noFill/>
            <a:prstDash val="solid"/>
          </a:ln>
        </p:spPr>
        <p:txBody>
          <a:bodyPr vert="horz" lIns="0" tIns="96520" rIns="0" bIns="0" anchor="t"/>
          <a:lstStyle/>
          <a:p>
            <a:pPr marL="0" marR="0" indent="0" algn="l">
              <a:lnSpc>
                <a:spcPts val="4500"/>
              </a:lnSpc>
              <a:spcAft>
                <a:spcPts val="1415"/>
              </a:spcAft>
            </a:pPr>
            <a:r>
              <a:rPr lang="en-US" sz="4200" i="1" u="sng" spc="-10" dirty="0">
                <a:solidFill>
                  <a:srgbClr val="000000"/>
                </a:solidFill>
                <a:latin typeface="Calibri Light" panose="02020603050405020304" pitchFamily="2"/>
              </a:rPr>
              <a:t>Missing Clients – 1.15(f)  </a:t>
            </a:r>
          </a:p>
        </p:txBody>
      </p:sp>
      <p:sp>
        <p:nvSpPr>
          <p:cNvPr id="3" name="Text Placeholder 2"/>
          <p:cNvSpPr>
            <a:spLocks noGrp="1"/>
          </p:cNvSpPr>
          <p:nvPr>
            <p:ph type="body" idx="10"/>
          </p:nvPr>
        </p:nvSpPr>
        <p:spPr>
          <a:xfrm>
            <a:off x="755650" y="911225"/>
            <a:ext cx="11198225" cy="2301240"/>
          </a:xfrm>
          <a:prstGeom prst="rect">
            <a:avLst/>
          </a:prstGeom>
          <a:solidFill>
            <a:srgbClr val="DEEBF7"/>
          </a:solidFill>
          <a:ln w="0" cmpd="sng">
            <a:noFill/>
            <a:prstDash val="solid"/>
          </a:ln>
        </p:spPr>
        <p:txBody>
          <a:bodyPr vert="horz" lIns="0" tIns="46990" rIns="0" bIns="0" anchor="t"/>
          <a:lstStyle/>
          <a:p>
            <a:pPr marL="91440" marR="0" indent="0" algn="l">
              <a:lnSpc>
                <a:spcPts val="2200"/>
              </a:lnSpc>
              <a:spcAft>
                <a:spcPts val="0"/>
              </a:spcAft>
            </a:pPr>
            <a:r>
              <a:rPr lang="en-US" sz="1800" spc="-40" dirty="0">
                <a:solidFill>
                  <a:srgbClr val="000000"/>
                </a:solidFill>
                <a:latin typeface="Arial" panose="02020603050405020304" pitchFamily="2"/>
              </a:rPr>
              <a:t>1.15 (f) provides: </a:t>
            </a:r>
          </a:p>
          <a:p>
            <a:pPr marL="91440" marR="320040" indent="0" algn="l">
              <a:lnSpc>
                <a:spcPts val="2200"/>
              </a:lnSpc>
              <a:spcBef>
                <a:spcPts val="1005"/>
              </a:spcBef>
              <a:spcAft>
                <a:spcPts val="1600"/>
              </a:spcAft>
            </a:pPr>
            <a:r>
              <a:rPr lang="en-US" sz="1800" spc="-35" dirty="0">
                <a:solidFill>
                  <a:srgbClr val="000000"/>
                </a:solidFill>
                <a:latin typeface="Arial" panose="02020603050405020304" pitchFamily="2"/>
              </a:rPr>
              <a:t>Missing Clients. Whenever any sum of money is payable to a client and the lawyer is</a:t>
            </a:r>
            <a:r>
              <a:rPr lang="en-US" sz="1800" spc="-35" dirty="0">
                <a:solidFill>
                  <a:srgbClr val="FF0000"/>
                </a:solidFill>
                <a:latin typeface="Arial" panose="02020603050405020304" pitchFamily="2"/>
              </a:rPr>
              <a:t> unable to locate</a:t>
            </a:r>
            <a:r>
              <a:rPr lang="en-US" sz="1800" spc="-35" dirty="0">
                <a:solidFill>
                  <a:srgbClr val="000000"/>
                </a:solidFill>
                <a:latin typeface="Arial" panose="02020603050405020304" pitchFamily="2"/>
              </a:rPr>
              <a:t> the client, the lawyer</a:t>
            </a:r>
            <a:r>
              <a:rPr lang="en-US" sz="1800" spc="-35" dirty="0">
                <a:solidFill>
                  <a:srgbClr val="FF0000"/>
                </a:solidFill>
                <a:latin typeface="Arial" panose="02020603050405020304" pitchFamily="2"/>
              </a:rPr>
              <a:t> shall apply to the court</a:t>
            </a:r>
            <a:r>
              <a:rPr lang="en-US" sz="1800" spc="-35" dirty="0">
                <a:solidFill>
                  <a:srgbClr val="000000"/>
                </a:solidFill>
                <a:latin typeface="Arial" panose="02020603050405020304" pitchFamily="2"/>
              </a:rPr>
              <a:t> in which the action was brought if in the unified court system, or, if no action was commenced in the unified court system, to the Supreme Court in the county in which the lawyer maintains an office for the practice of law,</a:t>
            </a:r>
            <a:r>
              <a:rPr lang="en-US" sz="1800" spc="-35" dirty="0">
                <a:solidFill>
                  <a:srgbClr val="FF0000"/>
                </a:solidFill>
                <a:latin typeface="Arial" panose="02020603050405020304" pitchFamily="2"/>
              </a:rPr>
              <a:t> for an order directing payment</a:t>
            </a:r>
            <a:r>
              <a:rPr lang="en-US" sz="1800" spc="-35" dirty="0">
                <a:solidFill>
                  <a:srgbClr val="000000"/>
                </a:solidFill>
                <a:latin typeface="Arial" panose="02020603050405020304" pitchFamily="2"/>
              </a:rPr>
              <a:t> to the lawyer of any fees and disbursements that are owed by the client and the balance, if any,</a:t>
            </a:r>
            <a:r>
              <a:rPr lang="en-US" sz="1750" spc="-35" dirty="0">
                <a:solidFill>
                  <a:srgbClr val="FF0000"/>
                </a:solidFill>
                <a:latin typeface="Arial" panose="02020603050405020304" pitchFamily="2"/>
              </a:rPr>
              <a:t> to the Lawyers’ Fund for Client </a:t>
            </a:r>
            <a:r>
              <a:rPr lang="en-US" sz="1800" spc="-35" dirty="0">
                <a:solidFill>
                  <a:srgbClr val="FF0000"/>
                </a:solidFill>
                <a:latin typeface="Arial" panose="02020603050405020304" pitchFamily="2"/>
              </a:rPr>
              <a:t>Protection</a:t>
            </a:r>
            <a:r>
              <a:rPr lang="en-US" sz="1800" spc="-35" dirty="0">
                <a:solidFill>
                  <a:srgbClr val="000000"/>
                </a:solidFill>
                <a:latin typeface="Arial" panose="02020603050405020304" pitchFamily="2"/>
              </a:rPr>
              <a:t> for safeguarding and disbursement to persons who are entitled thereto. </a:t>
            </a:r>
          </a:p>
        </p:txBody>
      </p:sp>
      <p:sp>
        <p:nvSpPr>
          <p:cNvPr id="4" name="Text Placeholder 3"/>
          <p:cNvSpPr>
            <a:spLocks noGrp="1"/>
          </p:cNvSpPr>
          <p:nvPr>
            <p:ph type="body" idx="10"/>
          </p:nvPr>
        </p:nvSpPr>
        <p:spPr>
          <a:xfrm>
            <a:off x="645223" y="3347212"/>
            <a:ext cx="10958513" cy="3318764"/>
          </a:xfrm>
          <a:prstGeom prst="rect">
            <a:avLst/>
          </a:prstGeom>
          <a:noFill/>
          <a:ln w="0" cmpd="sng">
            <a:noFill/>
            <a:prstDash val="solid"/>
          </a:ln>
        </p:spPr>
        <p:txBody>
          <a:bodyPr vert="horz" lIns="0" tIns="6350" rIns="0" bIns="0" anchor="t"/>
          <a:lstStyle/>
          <a:p>
            <a:pPr marL="971550" marR="502920" indent="-285750" algn="l">
              <a:lnSpc>
                <a:spcPts val="1800"/>
              </a:lnSpc>
              <a:spcAft>
                <a:spcPts val="0"/>
              </a:spcAft>
              <a:buFont typeface="Arial" panose="020B0604020202020204" pitchFamily="34" charset="0"/>
              <a:buChar char="•"/>
            </a:pPr>
            <a:r>
              <a:rPr lang="en-US" sz="1700" spc="0" dirty="0">
                <a:solidFill>
                  <a:srgbClr val="000000"/>
                </a:solidFill>
                <a:latin typeface="Arial" panose="02020603050405020304" pitchFamily="2"/>
              </a:rPr>
              <a:t>‘Unable to locate’ has been interpreted to include unidentified deposits or funds that are ‘unknown’, i.e. where the beneficial owner of the funds cannot be established. </a:t>
            </a:r>
          </a:p>
          <a:p>
            <a:pPr marL="971550" marR="594360" indent="-285750" algn="l">
              <a:lnSpc>
                <a:spcPts val="1800"/>
              </a:lnSpc>
              <a:spcBef>
                <a:spcPts val="985"/>
              </a:spcBef>
              <a:spcAft>
                <a:spcPts val="0"/>
              </a:spcAft>
              <a:buFont typeface="Arial" panose="020B0604020202020204" pitchFamily="34" charset="0"/>
              <a:buChar char="•"/>
            </a:pPr>
            <a:r>
              <a:rPr lang="en-US" sz="1700" spc="0" dirty="0">
                <a:solidFill>
                  <a:srgbClr val="000000"/>
                </a:solidFill>
                <a:latin typeface="Arial" panose="02020603050405020304" pitchFamily="2"/>
              </a:rPr>
              <a:t>The rule is a ‘safe-harbor’ for lawyers/law firms to remit funds to the Lawyers’ Fund with no disciplinary repercussions. The attorney/firm is still in trust, despite an inability to identify ownership of funds. </a:t>
            </a:r>
          </a:p>
          <a:p>
            <a:pPr marL="971550" marR="91440" indent="-285750" algn="l">
              <a:lnSpc>
                <a:spcPts val="1800"/>
              </a:lnSpc>
              <a:spcBef>
                <a:spcPts val="1010"/>
              </a:spcBef>
              <a:spcAft>
                <a:spcPts val="0"/>
              </a:spcAft>
              <a:buFont typeface="Arial" panose="020B0604020202020204" pitchFamily="34" charset="0"/>
              <a:buChar char="•"/>
            </a:pPr>
            <a:r>
              <a:rPr lang="en-US" sz="1700" spc="0" dirty="0">
                <a:solidFill>
                  <a:srgbClr val="000000"/>
                </a:solidFill>
                <a:latin typeface="Arial" panose="02020603050405020304" pitchFamily="2"/>
              </a:rPr>
              <a:t>The Lawyers’ Fund has no authority to determine entitlement to an unidentified/unknown deposit. If a purported beneficial owner contacts the LFCP claiming entitlement to any portion of an unidentified/unknown deposit, the inquiring party is directed by the LFCP to contact the Court which issued the original deposit order in order to secure a new or amended order determining that they are in fact the beneficial owner of such funds and the person/persons ‘entitled thereto’. </a:t>
            </a:r>
          </a:p>
          <a:p>
            <a:pPr marL="971550" marR="0" indent="-285750" algn="l">
              <a:lnSpc>
                <a:spcPts val="1800"/>
              </a:lnSpc>
              <a:spcBef>
                <a:spcPts val="1005"/>
              </a:spcBef>
              <a:spcAft>
                <a:spcPts val="40"/>
              </a:spcAft>
              <a:buFont typeface="Arial" panose="020B0604020202020204" pitchFamily="34" charset="0"/>
              <a:buChar char="•"/>
            </a:pPr>
            <a:r>
              <a:rPr lang="en-US" sz="1700" spc="0" dirty="0">
                <a:solidFill>
                  <a:srgbClr val="000000"/>
                </a:solidFill>
                <a:latin typeface="Arial" panose="02020603050405020304" pitchFamily="2"/>
              </a:rPr>
              <a:t>Once presented with a Court order which has confirmed the identity of the beneficial owner and the amount of funds due from the previously unidentified/unknown deposit, the LFCP promptly disburses the funds directed by the Court to the appropriate beneficial owner.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38785" y="74453"/>
            <a:ext cx="11887200" cy="689293"/>
          </a:xfrm>
          <a:prstGeom prst="rect">
            <a:avLst/>
          </a:prstGeom>
          <a:noFill/>
          <a:ln w="0" cmpd="sng">
            <a:noFill/>
            <a:prstDash val="solid"/>
          </a:ln>
        </p:spPr>
        <p:txBody>
          <a:bodyPr vert="horz" lIns="0" tIns="83820" rIns="0" bIns="0" anchor="t"/>
          <a:lstStyle/>
          <a:p>
            <a:pPr marL="0" marR="0" indent="0" algn="l">
              <a:lnSpc>
                <a:spcPts val="4100"/>
              </a:lnSpc>
              <a:spcAft>
                <a:spcPts val="1605"/>
              </a:spcAft>
            </a:pPr>
            <a:r>
              <a:rPr lang="en-US" sz="4200" b="1" i="1" u="sng" spc="-125" dirty="0">
                <a:solidFill>
                  <a:srgbClr val="000000"/>
                </a:solidFill>
                <a:latin typeface="Calibri Light" panose="02020603050405020304" pitchFamily="2"/>
              </a:rPr>
              <a:t>Deceased Attorneys – 1.15(g)  </a:t>
            </a:r>
          </a:p>
        </p:txBody>
      </p:sp>
      <p:sp>
        <p:nvSpPr>
          <p:cNvPr id="3" name="Text Placeholder 2"/>
          <p:cNvSpPr>
            <a:spLocks noGrp="1"/>
          </p:cNvSpPr>
          <p:nvPr>
            <p:ph type="body" idx="10"/>
          </p:nvPr>
        </p:nvSpPr>
        <p:spPr>
          <a:xfrm>
            <a:off x="755650" y="911225"/>
            <a:ext cx="11253470" cy="3191510"/>
          </a:xfrm>
          <a:prstGeom prst="rect">
            <a:avLst/>
          </a:prstGeom>
          <a:solidFill>
            <a:srgbClr val="DEEBF7"/>
          </a:solidFill>
          <a:ln w="0" cmpd="sng">
            <a:noFill/>
            <a:prstDash val="solid"/>
          </a:ln>
        </p:spPr>
        <p:txBody>
          <a:bodyPr vert="horz" lIns="0" tIns="59690" rIns="0" bIns="0" anchor="t"/>
          <a:lstStyle/>
          <a:p>
            <a:pPr marL="91440" marR="0" indent="0" algn="l">
              <a:lnSpc>
                <a:spcPts val="1500"/>
              </a:lnSpc>
              <a:spcAft>
                <a:spcPts val="0"/>
              </a:spcAft>
            </a:pPr>
            <a:r>
              <a:rPr lang="en-US" sz="1300" spc="-10">
                <a:solidFill>
                  <a:srgbClr val="000000"/>
                </a:solidFill>
                <a:latin typeface="Arial" panose="02020603050405020304" pitchFamily="2"/>
              </a:rPr>
              <a:t>1.15 (g) provides: </a:t>
            </a:r>
          </a:p>
          <a:p>
            <a:pPr marL="91440" marR="0" indent="0" algn="l">
              <a:lnSpc>
                <a:spcPts val="1500"/>
              </a:lnSpc>
              <a:spcBef>
                <a:spcPts val="1085"/>
              </a:spcBef>
              <a:spcAft>
                <a:spcPts val="0"/>
              </a:spcAft>
            </a:pPr>
            <a:r>
              <a:rPr lang="en-US" sz="1300" spc="0">
                <a:solidFill>
                  <a:srgbClr val="000000"/>
                </a:solidFill>
                <a:latin typeface="Arial" panose="02020603050405020304" pitchFamily="2"/>
              </a:rPr>
              <a:t>Designation of Successor Signatories. </a:t>
            </a:r>
          </a:p>
          <a:p>
            <a:pPr marL="91440" marR="502920" indent="228600" algn="l">
              <a:lnSpc>
                <a:spcPts val="1600"/>
              </a:lnSpc>
              <a:spcBef>
                <a:spcPts val="985"/>
              </a:spcBef>
              <a:spcAft>
                <a:spcPts val="0"/>
              </a:spcAft>
              <a:buFont typeface="Arial"/>
              <a:buAutoNum type="arabicPeriod"/>
            </a:pPr>
            <a:r>
              <a:rPr lang="en-US" sz="1300" spc="0">
                <a:solidFill>
                  <a:srgbClr val="000000"/>
                </a:solidFill>
                <a:latin typeface="Arial" panose="02020603050405020304" pitchFamily="2"/>
              </a:rPr>
              <a:t>Upon the death of a lawyer who was the</a:t>
            </a:r>
            <a:r>
              <a:rPr lang="en-US" sz="1300" spc="0">
                <a:solidFill>
                  <a:srgbClr val="FF0000"/>
                </a:solidFill>
                <a:latin typeface="Arial" panose="02020603050405020304" pitchFamily="2"/>
              </a:rPr>
              <a:t> sole signatory</a:t>
            </a:r>
            <a:r>
              <a:rPr lang="en-US" sz="1300" spc="0">
                <a:solidFill>
                  <a:srgbClr val="000000"/>
                </a:solidFill>
                <a:latin typeface="Arial" panose="02020603050405020304" pitchFamily="2"/>
              </a:rPr>
              <a:t> on an attorney trust, escrow or special account, an</a:t>
            </a:r>
            <a:r>
              <a:rPr lang="en-US" sz="1300" spc="0">
                <a:solidFill>
                  <a:srgbClr val="FF0000"/>
                </a:solidFill>
                <a:latin typeface="Arial" panose="02020603050405020304" pitchFamily="2"/>
              </a:rPr>
              <a:t> application may be made to the Supreme Court</a:t>
            </a:r>
            <a:r>
              <a:rPr lang="en-US" sz="1300" spc="0">
                <a:solidFill>
                  <a:srgbClr val="000000"/>
                </a:solidFill>
                <a:latin typeface="Arial" panose="02020603050405020304" pitchFamily="2"/>
              </a:rPr>
              <a:t> for an order designating a successor signatory for such trust, escrow or special account who</a:t>
            </a:r>
            <a:r>
              <a:rPr lang="en-US" sz="1300" spc="0">
                <a:solidFill>
                  <a:srgbClr val="FF0000"/>
                </a:solidFill>
                <a:latin typeface="Arial" panose="02020603050405020304" pitchFamily="2"/>
              </a:rPr>
              <a:t> shall be a member of the bar in good standing</a:t>
            </a:r>
            <a:r>
              <a:rPr lang="en-US" sz="1300" spc="0">
                <a:solidFill>
                  <a:srgbClr val="000000"/>
                </a:solidFill>
                <a:latin typeface="Arial" panose="02020603050405020304" pitchFamily="2"/>
              </a:rPr>
              <a:t> and admitted to the practice of law in New York State. </a:t>
            </a:r>
          </a:p>
          <a:p>
            <a:pPr marL="91440" marR="411480" indent="228600" algn="l">
              <a:lnSpc>
                <a:spcPts val="1600"/>
              </a:lnSpc>
              <a:spcBef>
                <a:spcPts val="1010"/>
              </a:spcBef>
              <a:spcAft>
                <a:spcPts val="0"/>
              </a:spcAft>
              <a:buFont typeface="Arial"/>
              <a:buAutoNum type="arabicPeriod"/>
            </a:pPr>
            <a:r>
              <a:rPr lang="en-US" sz="1300" spc="0">
                <a:solidFill>
                  <a:srgbClr val="000000"/>
                </a:solidFill>
                <a:latin typeface="Arial" panose="02020603050405020304" pitchFamily="2"/>
              </a:rPr>
              <a:t>An application to designate a successor signatory shall be made to the Supreme Court</a:t>
            </a:r>
            <a:r>
              <a:rPr lang="en-US" sz="1300" spc="0">
                <a:solidFill>
                  <a:srgbClr val="FF0000"/>
                </a:solidFill>
                <a:latin typeface="Arial" panose="02020603050405020304" pitchFamily="2"/>
              </a:rPr>
              <a:t> in the judicial district in which the deceased lawyer maintained an office</a:t>
            </a:r>
            <a:r>
              <a:rPr lang="en-US" sz="1300" spc="0">
                <a:solidFill>
                  <a:srgbClr val="000000"/>
                </a:solidFill>
                <a:latin typeface="Arial" panose="02020603050405020304" pitchFamily="2"/>
              </a:rPr>
              <a:t> for the practice of law. The application may be made by the legal representative of the deceased lawyer's estate; a lawyer who was affiliated with the deceased lawyer in the practice of law;</a:t>
            </a:r>
            <a:r>
              <a:rPr lang="en-US" sz="1300" spc="0">
                <a:solidFill>
                  <a:srgbClr val="FF0000"/>
                </a:solidFill>
                <a:latin typeface="Arial" panose="02020603050405020304" pitchFamily="2"/>
              </a:rPr>
              <a:t> any person who has a beneficial interest in such trust,</a:t>
            </a:r>
            <a:r>
              <a:rPr lang="en-US" sz="1300" spc="0">
                <a:solidFill>
                  <a:srgbClr val="000000"/>
                </a:solidFill>
                <a:latin typeface="Arial" panose="02020603050405020304" pitchFamily="2"/>
              </a:rPr>
              <a:t> escrow or special account; an officer of a city or county bar association; or counsel for an attorney disciplinary committee.</a:t>
            </a:r>
            <a:r>
              <a:rPr lang="en-US" sz="1300" spc="0">
                <a:solidFill>
                  <a:srgbClr val="FF0000"/>
                </a:solidFill>
                <a:latin typeface="Arial" panose="02020603050405020304" pitchFamily="2"/>
              </a:rPr>
              <a:t> No lawyer may charge a legal fee</a:t>
            </a:r>
            <a:r>
              <a:rPr lang="en-US" sz="1300" spc="0">
                <a:solidFill>
                  <a:srgbClr val="000000"/>
                </a:solidFill>
                <a:latin typeface="Arial" panose="02020603050405020304" pitchFamily="2"/>
              </a:rPr>
              <a:t> for assisting with an application to designate a successor signatory pursuant to this rule. </a:t>
            </a:r>
          </a:p>
          <a:p>
            <a:pPr marL="91440" marR="457200" indent="228600" algn="l">
              <a:lnSpc>
                <a:spcPts val="1600"/>
              </a:lnSpc>
              <a:spcBef>
                <a:spcPts val="1005"/>
              </a:spcBef>
              <a:spcAft>
                <a:spcPts val="405"/>
              </a:spcAft>
              <a:buFont typeface="Arial"/>
              <a:buAutoNum type="arabicPeriod"/>
            </a:pPr>
            <a:r>
              <a:rPr lang="en-US" sz="1300" spc="0">
                <a:solidFill>
                  <a:srgbClr val="000000"/>
                </a:solidFill>
                <a:latin typeface="Arial" panose="02020603050405020304" pitchFamily="2"/>
              </a:rPr>
              <a:t>The Supreme Court may designate a successor signatory and may direct the safeguarding of funds from such trust, escrow or special account, and the disbursement of such funds to persons who are entitled thereto, and may order that funds in such account be deposited with the Lawyers' Fund for Client Protection for safeguarding and disbursement to persons who are entitled thereto. </a:t>
            </a:r>
          </a:p>
        </p:txBody>
      </p:sp>
      <p:sp>
        <p:nvSpPr>
          <p:cNvPr id="4" name="Text Placeholder 3"/>
          <p:cNvSpPr>
            <a:spLocks noGrp="1"/>
          </p:cNvSpPr>
          <p:nvPr>
            <p:ph type="body" idx="10"/>
          </p:nvPr>
        </p:nvSpPr>
        <p:spPr>
          <a:xfrm>
            <a:off x="121920" y="4387215"/>
            <a:ext cx="11887200" cy="2051685"/>
          </a:xfrm>
          <a:prstGeom prst="rect">
            <a:avLst/>
          </a:prstGeom>
          <a:noFill/>
          <a:ln w="0" cmpd="sng">
            <a:noFill/>
            <a:prstDash val="solid"/>
          </a:ln>
        </p:spPr>
        <p:txBody>
          <a:bodyPr vert="horz" lIns="0" tIns="0" rIns="0" bIns="0" anchor="t"/>
          <a:lstStyle/>
          <a:p>
            <a:pPr marL="731520" marR="0" indent="228600" algn="l">
              <a:lnSpc>
                <a:spcPts val="2200"/>
              </a:lnSpc>
              <a:spcAft>
                <a:spcPts val="0"/>
              </a:spcAft>
              <a:buFont typeface="Symbol"/>
              <a:buChar char="·"/>
            </a:pPr>
            <a:r>
              <a:rPr lang="en-US" sz="2000" spc="-10" dirty="0">
                <a:solidFill>
                  <a:srgbClr val="000000"/>
                </a:solidFill>
                <a:latin typeface="Arial" panose="02020603050405020304" pitchFamily="2"/>
              </a:rPr>
              <a:t>Upon death of a sole signatory. </a:t>
            </a:r>
          </a:p>
          <a:p>
            <a:pPr marL="731520" marR="0" indent="228600" algn="l">
              <a:lnSpc>
                <a:spcPts val="2500"/>
              </a:lnSpc>
              <a:spcBef>
                <a:spcPts val="915"/>
              </a:spcBef>
              <a:spcAft>
                <a:spcPts val="0"/>
              </a:spcAft>
              <a:buFont typeface="Symbol"/>
              <a:buChar char="·"/>
            </a:pPr>
            <a:r>
              <a:rPr lang="en-US" sz="2000" spc="0" dirty="0">
                <a:solidFill>
                  <a:srgbClr val="000000"/>
                </a:solidFill>
                <a:latin typeface="Arial" panose="02020603050405020304" pitchFamily="2"/>
              </a:rPr>
              <a:t>Application made to Supreme Court in county where decedent had practice. </a:t>
            </a:r>
          </a:p>
          <a:p>
            <a:pPr marL="731520" marR="0" indent="228600" algn="l">
              <a:lnSpc>
                <a:spcPts val="2500"/>
              </a:lnSpc>
              <a:spcBef>
                <a:spcPts val="940"/>
              </a:spcBef>
              <a:spcAft>
                <a:spcPts val="0"/>
              </a:spcAft>
              <a:buFont typeface="Symbol"/>
              <a:buChar char="·"/>
            </a:pPr>
            <a:r>
              <a:rPr lang="en-US" sz="2000" spc="0" dirty="0">
                <a:solidFill>
                  <a:srgbClr val="000000"/>
                </a:solidFill>
                <a:latin typeface="Arial" panose="02020603050405020304" pitchFamily="2"/>
              </a:rPr>
              <a:t>Application can be made by any interested party with a beneficial interest. </a:t>
            </a:r>
          </a:p>
          <a:p>
            <a:pPr marL="731520" marR="0" indent="228600" algn="l">
              <a:lnSpc>
                <a:spcPts val="2500"/>
              </a:lnSpc>
              <a:spcBef>
                <a:spcPts val="935"/>
              </a:spcBef>
              <a:spcAft>
                <a:spcPts val="0"/>
              </a:spcAft>
              <a:buFont typeface="Symbol"/>
              <a:buChar char="·"/>
            </a:pPr>
            <a:r>
              <a:rPr lang="en-US" sz="2000" spc="0" dirty="0">
                <a:solidFill>
                  <a:srgbClr val="000000"/>
                </a:solidFill>
                <a:latin typeface="Arial" panose="02020603050405020304" pitchFamily="2"/>
              </a:rPr>
              <a:t>Successor signatory must be an attorney in good standing. </a:t>
            </a:r>
          </a:p>
          <a:p>
            <a:pPr marL="731520" marR="0" indent="228600" algn="l">
              <a:lnSpc>
                <a:spcPts val="2500"/>
              </a:lnSpc>
              <a:spcBef>
                <a:spcPts val="890"/>
              </a:spcBef>
              <a:spcAft>
                <a:spcPts val="315"/>
              </a:spcAft>
              <a:buFont typeface="Symbol"/>
              <a:buChar char="·"/>
            </a:pPr>
            <a:r>
              <a:rPr lang="en-US" sz="2000" spc="0" dirty="0">
                <a:solidFill>
                  <a:srgbClr val="000000"/>
                </a:solidFill>
                <a:latin typeface="Arial" panose="02020603050405020304" pitchFamily="2"/>
              </a:rPr>
              <a:t>Lawyers cannot charge a legal fee, but costs can be recovered.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388990" y="2243454"/>
            <a:ext cx="5276215" cy="3178291"/>
          </a:xfrm>
          <a:prstGeom prst="rect">
            <a:avLst/>
          </a:prstGeom>
          <a:solidFill>
            <a:srgbClr val="DEEBF7"/>
          </a:solidFill>
          <a:ln w="0" cmpd="sng">
            <a:noFill/>
            <a:prstDash val="solid"/>
          </a:ln>
        </p:spPr>
        <p:txBody>
          <a:bodyPr vert="horz" lIns="0" tIns="0" rIns="0" bIns="0" anchor="ctr" anchorCtr="0"/>
          <a:lstStyle/>
          <a:p>
            <a:pPr marL="434340" marR="0" indent="-342900" algn="l">
              <a:lnSpc>
                <a:spcPts val="1900"/>
              </a:lnSpc>
              <a:spcAft>
                <a:spcPts val="0"/>
              </a:spcAft>
              <a:buFont typeface="Arial" panose="020B0604020202020204" pitchFamily="34" charset="0"/>
              <a:buChar char="•"/>
            </a:pPr>
            <a:r>
              <a:rPr lang="en-US" dirty="0">
                <a:latin typeface="+mn-lt"/>
              </a:rPr>
              <a:t>Attorney Deceased, Mixed Deposits to Known &amp;     </a:t>
            </a:r>
            <a:br>
              <a:rPr lang="en-US" dirty="0">
                <a:latin typeface="+mn-lt"/>
              </a:rPr>
            </a:br>
            <a:r>
              <a:rPr lang="en-US" dirty="0">
                <a:latin typeface="+mn-lt"/>
              </a:rPr>
              <a:t>   Unknown Clients</a:t>
            </a:r>
            <a:br>
              <a:rPr lang="en-US" dirty="0">
                <a:latin typeface="+mn-lt"/>
              </a:rPr>
            </a:br>
            <a:r>
              <a:rPr lang="en-US" dirty="0">
                <a:latin typeface="+mn-lt"/>
              </a:rPr>
              <a:t> </a:t>
            </a:r>
          </a:p>
          <a:p>
            <a:pPr marL="434340" marR="0" indent="-342900" algn="l">
              <a:lnSpc>
                <a:spcPts val="1900"/>
              </a:lnSpc>
              <a:spcAft>
                <a:spcPts val="0"/>
              </a:spcAft>
              <a:buFont typeface="Arial" panose="020B0604020202020204" pitchFamily="34" charset="0"/>
              <a:buChar char="•"/>
            </a:pPr>
            <a:r>
              <a:rPr lang="en-US" spc="0" dirty="0">
                <a:solidFill>
                  <a:srgbClr val="000000"/>
                </a:solidFill>
                <a:latin typeface="+mn-lt"/>
              </a:rPr>
              <a:t>Attorney Deceased, Appoint Successor Signatory </a:t>
            </a:r>
            <a:br>
              <a:rPr lang="en-US" spc="0" dirty="0">
                <a:solidFill>
                  <a:srgbClr val="000000"/>
                </a:solidFill>
                <a:latin typeface="+mn-lt"/>
              </a:rPr>
            </a:br>
            <a:r>
              <a:rPr lang="en-US" spc="0" dirty="0">
                <a:solidFill>
                  <a:srgbClr val="000000"/>
                </a:solidFill>
                <a:latin typeface="+mn-lt"/>
              </a:rPr>
              <a:t>   &amp; </a:t>
            </a:r>
            <a:r>
              <a:rPr lang="en-US" spc="-20" dirty="0">
                <a:solidFill>
                  <a:srgbClr val="000000"/>
                </a:solidFill>
                <a:latin typeface="+mn-lt"/>
              </a:rPr>
              <a:t>Deposit </a:t>
            </a:r>
            <a:br>
              <a:rPr lang="en-US" spc="-20" dirty="0">
                <a:solidFill>
                  <a:srgbClr val="000000"/>
                </a:solidFill>
                <a:latin typeface="+mn-lt"/>
              </a:rPr>
            </a:br>
            <a:endParaRPr lang="en-US" spc="-20" dirty="0">
              <a:solidFill>
                <a:srgbClr val="000000"/>
              </a:solidFill>
              <a:latin typeface="+mn-lt"/>
            </a:endParaRPr>
          </a:p>
          <a:p>
            <a:pPr marL="434340" marR="0" indent="-342900" algn="l">
              <a:lnSpc>
                <a:spcPts val="1900"/>
              </a:lnSpc>
              <a:spcAft>
                <a:spcPts val="0"/>
              </a:spcAft>
              <a:buFont typeface="Arial" panose="020B0604020202020204" pitchFamily="34" charset="0"/>
              <a:buChar char="•"/>
            </a:pPr>
            <a:r>
              <a:rPr lang="en-US" dirty="0">
                <a:solidFill>
                  <a:srgbClr val="000000"/>
                </a:solidFill>
                <a:latin typeface="+mn-lt"/>
              </a:rPr>
              <a:t>Attorney Deceased, </a:t>
            </a:r>
            <a:r>
              <a:rPr lang="en-US" spc="0" dirty="0">
                <a:solidFill>
                  <a:srgbClr val="000000"/>
                </a:solidFill>
                <a:latin typeface="+mn-lt"/>
              </a:rPr>
              <a:t>Order Permitting Successor </a:t>
            </a:r>
            <a:br>
              <a:rPr lang="en-US" spc="0" dirty="0">
                <a:solidFill>
                  <a:srgbClr val="000000"/>
                </a:solidFill>
                <a:latin typeface="+mn-lt"/>
              </a:rPr>
            </a:br>
            <a:r>
              <a:rPr lang="en-US" spc="0" dirty="0">
                <a:solidFill>
                  <a:srgbClr val="000000"/>
                </a:solidFill>
                <a:latin typeface="+mn-lt"/>
              </a:rPr>
              <a:t>   to Pay </a:t>
            </a:r>
            <a:r>
              <a:rPr lang="en-US" spc="-20" dirty="0">
                <a:solidFill>
                  <a:srgbClr val="000000"/>
                </a:solidFill>
                <a:latin typeface="+mn-lt"/>
              </a:rPr>
              <a:t>Lawyers’ Fund  </a:t>
            </a:r>
            <a:br>
              <a:rPr lang="en-US" spc="-20" dirty="0">
                <a:solidFill>
                  <a:srgbClr val="000000"/>
                </a:solidFill>
                <a:latin typeface="+mn-lt"/>
              </a:rPr>
            </a:br>
            <a:endParaRPr lang="en-US" spc="-20" dirty="0">
              <a:solidFill>
                <a:srgbClr val="000000"/>
              </a:solidFill>
              <a:latin typeface="+mn-lt"/>
            </a:endParaRPr>
          </a:p>
          <a:p>
            <a:pPr marL="434340" marR="0" indent="-342900" algn="l">
              <a:lnSpc>
                <a:spcPts val="1900"/>
              </a:lnSpc>
              <a:spcAft>
                <a:spcPts val="0"/>
              </a:spcAft>
              <a:buFont typeface="Arial" panose="020B0604020202020204" pitchFamily="34" charset="0"/>
              <a:buChar char="•"/>
            </a:pPr>
            <a:r>
              <a:rPr lang="en-US" spc="0" dirty="0">
                <a:solidFill>
                  <a:srgbClr val="000000"/>
                </a:solidFill>
                <a:latin typeface="+mn-lt"/>
              </a:rPr>
              <a:t>Attorney Deceased, Order Directing Bank </a:t>
            </a:r>
            <a:br>
              <a:rPr lang="en-US" spc="0" dirty="0">
                <a:solidFill>
                  <a:srgbClr val="000000"/>
                </a:solidFill>
                <a:latin typeface="+mn-lt"/>
              </a:rPr>
            </a:br>
            <a:r>
              <a:rPr lang="en-US" spc="0" dirty="0">
                <a:solidFill>
                  <a:srgbClr val="000000"/>
                </a:solidFill>
                <a:latin typeface="+mn-lt"/>
              </a:rPr>
              <a:t>   to Pay Lawyers’ </a:t>
            </a:r>
            <a:r>
              <a:rPr lang="en-US" spc="-50" dirty="0">
                <a:solidFill>
                  <a:srgbClr val="000000"/>
                </a:solidFill>
                <a:latin typeface="+mn-lt"/>
              </a:rPr>
              <a:t>Fund </a:t>
            </a:r>
            <a:endParaRPr dirty="0"/>
          </a:p>
        </p:txBody>
      </p:sp>
      <p:sp>
        <p:nvSpPr>
          <p:cNvPr id="3" name="Text Placeholder 2"/>
          <p:cNvSpPr>
            <a:spLocks noGrp="1"/>
          </p:cNvSpPr>
          <p:nvPr>
            <p:ph type="body" idx="10"/>
          </p:nvPr>
        </p:nvSpPr>
        <p:spPr>
          <a:xfrm>
            <a:off x="612775" y="210820"/>
            <a:ext cx="10528300" cy="2032635"/>
          </a:xfrm>
          <a:prstGeom prst="rect">
            <a:avLst/>
          </a:prstGeom>
          <a:noFill/>
          <a:ln w="0" cmpd="sng">
            <a:noFill/>
            <a:prstDash val="solid"/>
          </a:ln>
        </p:spPr>
        <p:txBody>
          <a:bodyPr vert="horz" lIns="0" tIns="96520" rIns="0" bIns="0" anchor="t"/>
          <a:lstStyle/>
          <a:p>
            <a:pPr marL="228600" marR="0" indent="0" algn="l">
              <a:lnSpc>
                <a:spcPts val="4800"/>
              </a:lnSpc>
              <a:spcAft>
                <a:spcPts val="0"/>
              </a:spcAft>
            </a:pPr>
            <a:r>
              <a:rPr lang="en-US" sz="4000" i="1" u="sng" spc="-40" dirty="0">
                <a:solidFill>
                  <a:srgbClr val="0000FF"/>
                </a:solidFill>
                <a:latin typeface="Calibri Light" panose="02020603050405020304" pitchFamily="2"/>
              </a:rPr>
              <a:t>www.nylawfund.org</a:t>
            </a:r>
            <a:r>
              <a:rPr lang="en-US" sz="4000" i="1" spc="-40" dirty="0">
                <a:solidFill>
                  <a:srgbClr val="000000"/>
                </a:solidFill>
                <a:latin typeface="Calibri Light" panose="02020603050405020304" pitchFamily="2"/>
              </a:rPr>
              <a:t> </a:t>
            </a:r>
          </a:p>
          <a:p>
            <a:pPr marL="0" marR="0" indent="0" algn="just">
              <a:lnSpc>
                <a:spcPts val="4000"/>
              </a:lnSpc>
              <a:spcBef>
                <a:spcPts val="1015"/>
              </a:spcBef>
              <a:spcAft>
                <a:spcPts val="2475"/>
              </a:spcAft>
            </a:pPr>
            <a:r>
              <a:rPr lang="en-US" sz="2500" spc="0" dirty="0">
                <a:solidFill>
                  <a:srgbClr val="000000"/>
                </a:solidFill>
                <a:latin typeface="Arial" panose="02020603050405020304" pitchFamily="2"/>
              </a:rPr>
              <a:t>There are no official forms. Our website provides sample pleadings for the most common scenarios: </a:t>
            </a:r>
          </a:p>
        </p:txBody>
      </p:sp>
      <p:sp>
        <p:nvSpPr>
          <p:cNvPr id="5" name="Text Placeholder 4"/>
          <p:cNvSpPr>
            <a:spLocks noGrp="1"/>
          </p:cNvSpPr>
          <p:nvPr>
            <p:ph type="body" idx="10"/>
          </p:nvPr>
        </p:nvSpPr>
        <p:spPr>
          <a:xfrm>
            <a:off x="624840" y="2243455"/>
            <a:ext cx="5178172" cy="2182241"/>
          </a:xfrm>
          <a:prstGeom prst="rect">
            <a:avLst/>
          </a:prstGeom>
          <a:solidFill>
            <a:srgbClr val="DEEBF7"/>
          </a:solidFill>
          <a:ln w="0" cmpd="sng">
            <a:noFill/>
            <a:prstDash val="solid"/>
          </a:ln>
        </p:spPr>
        <p:txBody>
          <a:bodyPr vert="horz" lIns="0" tIns="54610" rIns="0" bIns="0" anchor="t"/>
          <a:lstStyle/>
          <a:p>
            <a:pPr marL="91440" marR="0" algn="l">
              <a:lnSpc>
                <a:spcPts val="1900"/>
              </a:lnSpc>
              <a:spcAft>
                <a:spcPts val="0"/>
              </a:spcAft>
            </a:pPr>
            <a:endParaRPr lang="en-US" spc="-10" dirty="0">
              <a:solidFill>
                <a:srgbClr val="000000"/>
              </a:solidFill>
              <a:latin typeface="Calibri" panose="02020603050405020304" pitchFamily="2"/>
            </a:endParaRPr>
          </a:p>
          <a:p>
            <a:pPr marL="434340" lvl="3" indent="-342900" algn="l">
              <a:lnSpc>
                <a:spcPts val="1900"/>
              </a:lnSpc>
              <a:buFont typeface="Arial" panose="020B0604020202020204" pitchFamily="34" charset="0"/>
              <a:buChar char="•"/>
            </a:pPr>
            <a:r>
              <a:rPr lang="en-US" spc="-10" dirty="0">
                <a:solidFill>
                  <a:srgbClr val="000000"/>
                </a:solidFill>
                <a:latin typeface="Calibri" panose="02020603050405020304" pitchFamily="2"/>
              </a:rPr>
              <a:t>Known Clients, Unable to Locate</a:t>
            </a:r>
            <a:br>
              <a:rPr lang="en-US" spc="-10" dirty="0">
                <a:solidFill>
                  <a:srgbClr val="000000"/>
                </a:solidFill>
                <a:latin typeface="Calibri" panose="02020603050405020304" pitchFamily="2"/>
              </a:rPr>
            </a:br>
            <a:endParaRPr lang="en-US" spc="-10" dirty="0">
              <a:solidFill>
                <a:srgbClr val="000000"/>
              </a:solidFill>
              <a:latin typeface="Calibri" panose="02020603050405020304" pitchFamily="2"/>
            </a:endParaRPr>
          </a:p>
          <a:p>
            <a:pPr marL="434340" lvl="3" indent="-342900" algn="l">
              <a:lnSpc>
                <a:spcPts val="1900"/>
              </a:lnSpc>
              <a:buFont typeface="Arial" panose="020B0604020202020204" pitchFamily="34" charset="0"/>
              <a:buChar char="•"/>
            </a:pPr>
            <a:r>
              <a:rPr lang="en-US" spc="-5" dirty="0">
                <a:solidFill>
                  <a:srgbClr val="000000"/>
                </a:solidFill>
                <a:latin typeface="Calibri" panose="02020603050405020304" pitchFamily="2"/>
              </a:rPr>
              <a:t>Inactivity in Firm Account, Funds Remain to </a:t>
            </a:r>
            <a:r>
              <a:rPr lang="en-US" spc="-15" dirty="0">
                <a:solidFill>
                  <a:srgbClr val="000000"/>
                </a:solidFill>
                <a:latin typeface="Calibri" panose="02020603050405020304" pitchFamily="2"/>
              </a:rPr>
              <a:t>Unknown Clients</a:t>
            </a:r>
            <a:br>
              <a:rPr lang="en-US" spc="-15" dirty="0">
                <a:solidFill>
                  <a:srgbClr val="000000"/>
                </a:solidFill>
                <a:latin typeface="Calibri" panose="02020603050405020304" pitchFamily="2"/>
              </a:rPr>
            </a:br>
            <a:endParaRPr lang="en-US" spc="-15" dirty="0">
              <a:solidFill>
                <a:srgbClr val="000000"/>
              </a:solidFill>
              <a:latin typeface="Calibri" panose="02020603050405020304" pitchFamily="2"/>
            </a:endParaRPr>
          </a:p>
          <a:p>
            <a:pPr marL="434340" lvl="3" indent="-342900" algn="l">
              <a:lnSpc>
                <a:spcPts val="1900"/>
              </a:lnSpc>
              <a:buFont typeface="Arial" panose="020B0604020202020204" pitchFamily="34" charset="0"/>
              <a:buChar char="•"/>
            </a:pPr>
            <a:r>
              <a:rPr lang="en-US" spc="-5" dirty="0">
                <a:solidFill>
                  <a:srgbClr val="000000"/>
                </a:solidFill>
                <a:latin typeface="Calibri" panose="02020603050405020304" pitchFamily="2"/>
              </a:rPr>
              <a:t>Attorney Retiring, Balance in Escrow Account to </a:t>
            </a:r>
            <a:r>
              <a:rPr lang="en-US" spc="-15" dirty="0">
                <a:solidFill>
                  <a:srgbClr val="000000"/>
                </a:solidFill>
                <a:latin typeface="Calibri" panose="02020603050405020304" pitchFamily="2"/>
              </a:rPr>
              <a:t>Unknown Clients</a:t>
            </a:r>
          </a:p>
        </p:txBody>
      </p:sp>
      <p:sp>
        <p:nvSpPr>
          <p:cNvPr id="6" name="Text Placeholder 5"/>
          <p:cNvSpPr>
            <a:spLocks noGrp="1"/>
          </p:cNvSpPr>
          <p:nvPr>
            <p:ph type="body" idx="10"/>
          </p:nvPr>
        </p:nvSpPr>
        <p:spPr>
          <a:xfrm>
            <a:off x="780288" y="4645152"/>
            <a:ext cx="4852416" cy="1898144"/>
          </a:xfrm>
          <a:prstGeom prst="rect">
            <a:avLst/>
          </a:prstGeom>
          <a:solidFill>
            <a:srgbClr val="FAE4D5"/>
          </a:solidFill>
          <a:ln w="0" cmpd="sng">
            <a:noFill/>
            <a:prstDash val="solid"/>
          </a:ln>
        </p:spPr>
        <p:txBody>
          <a:bodyPr vert="horz" lIns="0" tIns="67945" rIns="0" bIns="0" anchor="t"/>
          <a:lstStyle/>
          <a:p>
            <a:pPr marL="0" marR="0" indent="0" algn="ctr">
              <a:lnSpc>
                <a:spcPts val="2000"/>
              </a:lnSpc>
              <a:spcAft>
                <a:spcPts val="0"/>
              </a:spcAft>
            </a:pPr>
            <a:r>
              <a:rPr lang="en-US" sz="1700" b="1" spc="-15" dirty="0">
                <a:solidFill>
                  <a:srgbClr val="000000"/>
                </a:solidFill>
                <a:latin typeface="Calibri" panose="02020603050405020304" pitchFamily="2"/>
              </a:rPr>
              <a:t>Erie County Bar Association Ethics Opinion </a:t>
            </a:r>
          </a:p>
          <a:p>
            <a:pPr marL="0" marR="0" indent="0" algn="ctr">
              <a:lnSpc>
                <a:spcPts val="2000"/>
              </a:lnSpc>
              <a:spcBef>
                <a:spcPts val="185"/>
              </a:spcBef>
              <a:spcAft>
                <a:spcPts val="0"/>
              </a:spcAft>
            </a:pPr>
            <a:r>
              <a:rPr lang="en-US" sz="1700" b="1" spc="-10" dirty="0">
                <a:solidFill>
                  <a:srgbClr val="000000"/>
                </a:solidFill>
                <a:latin typeface="Calibri" panose="02020603050405020304" pitchFamily="2"/>
              </a:rPr>
              <a:t>#xx1- 01/15/04 </a:t>
            </a:r>
          </a:p>
          <a:p>
            <a:pPr marL="0" marR="0" indent="0" algn="ctr">
              <a:lnSpc>
                <a:spcPts val="2000"/>
              </a:lnSpc>
              <a:spcBef>
                <a:spcPts val="2345"/>
              </a:spcBef>
              <a:spcAft>
                <a:spcPts val="0"/>
              </a:spcAft>
            </a:pPr>
            <a:r>
              <a:rPr lang="en-US" sz="1700" b="1" spc="-10" dirty="0">
                <a:solidFill>
                  <a:srgbClr val="000000"/>
                </a:solidFill>
                <a:latin typeface="Calibri" panose="02020603050405020304" pitchFamily="2"/>
              </a:rPr>
              <a:t>The Lawyers’ Fund will accept missing client </a:t>
            </a:r>
          </a:p>
          <a:p>
            <a:pPr marL="0" marR="0" indent="0" algn="ctr">
              <a:lnSpc>
                <a:spcPts val="2000"/>
              </a:lnSpc>
              <a:spcBef>
                <a:spcPts val="185"/>
              </a:spcBef>
              <a:spcAft>
                <a:spcPts val="0"/>
              </a:spcAft>
            </a:pPr>
            <a:r>
              <a:rPr lang="en-US" sz="1700" b="1" spc="-10" dirty="0">
                <a:solidFill>
                  <a:srgbClr val="000000"/>
                </a:solidFill>
                <a:latin typeface="Calibri" panose="02020603050405020304" pitchFamily="2"/>
              </a:rPr>
              <a:t>deposits of up to $1,000 </a:t>
            </a:r>
            <a:r>
              <a:rPr lang="en-US" sz="1700" b="1" u="sng" spc="-10" dirty="0">
                <a:solidFill>
                  <a:srgbClr val="000000"/>
                </a:solidFill>
                <a:latin typeface="Calibri" panose="02020603050405020304" pitchFamily="2"/>
              </a:rPr>
              <a:t>without a court order*</a:t>
            </a:r>
            <a:r>
              <a:rPr lang="en-US" sz="1700" b="1" spc="-10" dirty="0">
                <a:solidFill>
                  <a:srgbClr val="000000"/>
                </a:solidFill>
                <a:latin typeface="Calibri" panose="02020603050405020304" pitchFamily="2"/>
              </a:rPr>
              <a:t>.</a:t>
            </a:r>
            <a:r>
              <a:rPr lang="en-US" sz="1700" b="1" u="sng" spc="-10" dirty="0">
                <a:solidFill>
                  <a:srgbClr val="000000"/>
                </a:solidFill>
                <a:latin typeface="Calibri" panose="02020603050405020304" pitchFamily="2"/>
              </a:rPr>
              <a:t> </a:t>
            </a:r>
          </a:p>
          <a:p>
            <a:pPr marL="0" marR="0" indent="0" algn="ctr">
              <a:lnSpc>
                <a:spcPts val="1400"/>
              </a:lnSpc>
              <a:spcBef>
                <a:spcPts val="2320"/>
              </a:spcBef>
              <a:spcAft>
                <a:spcPts val="575"/>
              </a:spcAft>
            </a:pPr>
            <a:r>
              <a:rPr lang="en-US" sz="1400" b="1" spc="0" dirty="0">
                <a:solidFill>
                  <a:srgbClr val="000000"/>
                </a:solidFill>
                <a:latin typeface="Calibri" panose="02020603050405020304" pitchFamily="2"/>
              </a:rPr>
              <a:t>*This includes multiple deposits below $1,000 in the aggregate.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890385" y="1600200"/>
            <a:ext cx="2570480" cy="402590"/>
          </a:xfrm>
          <a:prstGeom prst="rect">
            <a:avLst/>
          </a:prstGeom>
          <a:solidFill>
            <a:srgbClr val="000000"/>
          </a:solidFill>
          <a:ln w="0" cmpd="sng">
            <a:noFill/>
            <a:prstDash val="solid"/>
          </a:ln>
        </p:spPr>
        <p:txBody>
          <a:bodyPr vert="horz" lIns="0" tIns="0" rIns="0" bIns="0" anchor="t"/>
          <a:lstStyle/>
          <a:p>
            <a:r>
              <a:rPr lang="en-US" dirty="0"/>
              <a:t> </a:t>
            </a:r>
            <a:endParaRPr dirty="0"/>
          </a:p>
        </p:txBody>
      </p:sp>
      <p:sp>
        <p:nvSpPr>
          <p:cNvPr id="3" name="Text Placeholder 2"/>
          <p:cNvSpPr>
            <a:spLocks noGrp="1"/>
          </p:cNvSpPr>
          <p:nvPr>
            <p:ph type="body" idx="10"/>
          </p:nvPr>
        </p:nvSpPr>
        <p:spPr>
          <a:xfrm>
            <a:off x="6849110" y="6144895"/>
            <a:ext cx="648970" cy="179705"/>
          </a:xfrm>
          <a:prstGeom prst="rect">
            <a:avLst/>
          </a:prstGeom>
          <a:solidFill>
            <a:srgbClr val="000000"/>
          </a:solidFill>
          <a:ln w="0" cmpd="sng">
            <a:noFill/>
            <a:prstDash val="solid"/>
          </a:ln>
        </p:spPr>
        <p:txBody>
          <a:bodyPr vert="horz" lIns="0" tIns="0" rIns="0" bIns="0" anchor="t"/>
          <a:lstStyle/>
          <a:p>
            <a:r>
              <a:rPr lang="en-US" dirty="0"/>
              <a:t> </a:t>
            </a:r>
            <a:endParaRPr dirty="0"/>
          </a:p>
        </p:txBody>
      </p:sp>
      <p:sp>
        <p:nvSpPr>
          <p:cNvPr id="4" name="Text Placeholder 3"/>
          <p:cNvSpPr>
            <a:spLocks noGrp="1"/>
          </p:cNvSpPr>
          <p:nvPr>
            <p:ph type="body" idx="10"/>
          </p:nvPr>
        </p:nvSpPr>
        <p:spPr>
          <a:xfrm>
            <a:off x="9308465" y="5894705"/>
            <a:ext cx="1524000" cy="295910"/>
          </a:xfrm>
          <a:prstGeom prst="rect">
            <a:avLst/>
          </a:prstGeom>
          <a:solidFill>
            <a:srgbClr val="000000"/>
          </a:solidFill>
          <a:ln w="0" cmpd="sng">
            <a:noFill/>
            <a:prstDash val="solid"/>
          </a:ln>
        </p:spPr>
        <p:txBody>
          <a:bodyPr vert="horz" lIns="0" tIns="0" rIns="0" bIns="0" anchor="t"/>
          <a:lstStyle/>
          <a:p>
            <a:r>
              <a:rPr lang="en-US" dirty="0"/>
              <a:t> </a:t>
            </a:r>
            <a:endParaRPr dirty="0"/>
          </a:p>
        </p:txBody>
      </p:sp>
      <p:pic>
        <p:nvPicPr>
          <p:cNvPr id="8" name="Picture 7"/>
          <p:cNvPicPr/>
          <p:nvPr/>
        </p:nvPicPr>
        <p:blipFill>
          <a:blip r:embed="rId3"/>
          <a:stretch>
            <a:fillRect/>
          </a:stretch>
        </p:blipFill>
        <p:spPr>
          <a:xfrm>
            <a:off x="9314815" y="1191895"/>
            <a:ext cx="975360" cy="121920"/>
          </a:xfrm>
          <a:prstGeom prst="rect">
            <a:avLst/>
          </a:prstGeom>
        </p:spPr>
      </p:pic>
      <p:pic>
        <p:nvPicPr>
          <p:cNvPr id="10" name="Picture 9"/>
          <p:cNvPicPr/>
          <p:nvPr/>
        </p:nvPicPr>
        <p:blipFill>
          <a:blip r:embed="rId4"/>
          <a:stretch>
            <a:fillRect/>
          </a:stretch>
        </p:blipFill>
        <p:spPr>
          <a:xfrm>
            <a:off x="6900545" y="2139950"/>
            <a:ext cx="4587240" cy="3349625"/>
          </a:xfrm>
          <a:prstGeom prst="rect">
            <a:avLst/>
          </a:prstGeom>
        </p:spPr>
      </p:pic>
      <p:sp>
        <p:nvSpPr>
          <p:cNvPr id="5" name="Text Placeholder 4"/>
          <p:cNvSpPr>
            <a:spLocks noGrp="1"/>
          </p:cNvSpPr>
          <p:nvPr>
            <p:ph type="body" idx="10"/>
          </p:nvPr>
        </p:nvSpPr>
        <p:spPr>
          <a:xfrm>
            <a:off x="831850" y="168910"/>
            <a:ext cx="10528300" cy="636270"/>
          </a:xfrm>
          <a:prstGeom prst="rect">
            <a:avLst/>
          </a:prstGeom>
          <a:noFill/>
          <a:ln w="0" cmpd="sng">
            <a:noFill/>
            <a:prstDash val="solid"/>
          </a:ln>
        </p:spPr>
        <p:txBody>
          <a:bodyPr vert="horz" lIns="0" tIns="67945" rIns="0" bIns="0" anchor="t"/>
          <a:lstStyle/>
          <a:p>
            <a:pPr marL="0" marR="0" indent="0" algn="ctr">
              <a:lnSpc>
                <a:spcPts val="4500"/>
              </a:lnSpc>
              <a:spcAft>
                <a:spcPts val="0"/>
              </a:spcAft>
            </a:pPr>
            <a:r>
              <a:rPr lang="en-US" sz="4200" b="1" u="sng" spc="-30" dirty="0">
                <a:solidFill>
                  <a:srgbClr val="000000"/>
                </a:solidFill>
                <a:latin typeface="Calibri Light" panose="02020603050405020304" pitchFamily="2"/>
              </a:rPr>
              <a:t>Missing Client/Deceased Attorney Escrow </a:t>
            </a:r>
          </a:p>
        </p:txBody>
      </p:sp>
      <p:sp>
        <p:nvSpPr>
          <p:cNvPr id="6" name="Text Placeholder 5"/>
          <p:cNvSpPr>
            <a:spLocks noGrp="1"/>
          </p:cNvSpPr>
          <p:nvPr>
            <p:ph type="body" idx="10"/>
          </p:nvPr>
        </p:nvSpPr>
        <p:spPr>
          <a:xfrm>
            <a:off x="202565" y="953770"/>
            <a:ext cx="5521579" cy="5587365"/>
          </a:xfrm>
          <a:prstGeom prst="rect">
            <a:avLst/>
          </a:prstGeom>
          <a:solidFill>
            <a:srgbClr val="DEEBF7"/>
          </a:solidFill>
          <a:ln w="0" cmpd="sng">
            <a:noFill/>
            <a:prstDash val="solid"/>
          </a:ln>
        </p:spPr>
        <p:txBody>
          <a:bodyPr vert="horz" lIns="0" tIns="130810" rIns="0" bIns="0" anchor="t"/>
          <a:lstStyle/>
          <a:p>
            <a:pPr marL="182880" marR="0" indent="0" algn="l">
              <a:lnSpc>
                <a:spcPts val="2700"/>
              </a:lnSpc>
              <a:spcAft>
                <a:spcPts val="0"/>
              </a:spcAft>
            </a:pPr>
            <a:r>
              <a:rPr lang="en-US" sz="2400" b="1" u="sng" spc="-15" dirty="0">
                <a:solidFill>
                  <a:srgbClr val="000000"/>
                </a:solidFill>
                <a:latin typeface="Calibri" panose="02020603050405020304" pitchFamily="2"/>
              </a:rPr>
              <a:t>Intake Protocol  </a:t>
            </a:r>
          </a:p>
          <a:p>
            <a:pPr marL="182880" marR="0" indent="228600" algn="l">
              <a:lnSpc>
                <a:spcPts val="2600"/>
              </a:lnSpc>
              <a:spcBef>
                <a:spcPts val="795"/>
              </a:spcBef>
              <a:spcAft>
                <a:spcPts val="0"/>
              </a:spcAft>
              <a:buFont typeface="Symbol"/>
              <a:buChar char="·"/>
            </a:pPr>
            <a:r>
              <a:rPr lang="en-US" sz="2300" spc="0" dirty="0">
                <a:solidFill>
                  <a:srgbClr val="000000"/>
                </a:solidFill>
                <a:latin typeface="Calibri" panose="02020603050405020304" pitchFamily="2"/>
              </a:rPr>
              <a:t>Check is deposited in SEPARATE interest-</a:t>
            </a:r>
          </a:p>
          <a:p>
            <a:pPr marL="411480" marR="0" indent="0" algn="l">
              <a:lnSpc>
                <a:spcPts val="2600"/>
              </a:lnSpc>
              <a:spcBef>
                <a:spcPts val="5"/>
              </a:spcBef>
              <a:spcAft>
                <a:spcPts val="0"/>
              </a:spcAft>
            </a:pPr>
            <a:r>
              <a:rPr lang="en-US" sz="2300" spc="0" dirty="0">
                <a:solidFill>
                  <a:srgbClr val="000000"/>
                </a:solidFill>
                <a:latin typeface="Calibri" panose="02020603050405020304" pitchFamily="2"/>
              </a:rPr>
              <a:t>bearing trust account. </a:t>
            </a:r>
          </a:p>
          <a:p>
            <a:pPr marL="182880" marR="0" indent="228600" algn="l">
              <a:lnSpc>
                <a:spcPts val="2600"/>
              </a:lnSpc>
              <a:spcBef>
                <a:spcPts val="1005"/>
              </a:spcBef>
              <a:spcAft>
                <a:spcPts val="0"/>
              </a:spcAft>
              <a:buFont typeface="Symbol"/>
              <a:buChar char="·"/>
            </a:pPr>
            <a:r>
              <a:rPr lang="en-US" sz="2300" spc="-20" dirty="0">
                <a:solidFill>
                  <a:srgbClr val="000000"/>
                </a:solidFill>
                <a:latin typeface="Calibri" panose="02020603050405020304" pitchFamily="2"/>
              </a:rPr>
              <a:t>Funds are deposited </a:t>
            </a:r>
            <a:r>
              <a:rPr lang="en-US" sz="2300" u="sng" spc="-25" dirty="0">
                <a:solidFill>
                  <a:srgbClr val="000000"/>
                </a:solidFill>
                <a:latin typeface="Calibri" panose="02020603050405020304" pitchFamily="2"/>
              </a:rPr>
              <a:t>separate</a:t>
            </a:r>
            <a:r>
              <a:rPr lang="en-US" sz="2300" spc="-20" dirty="0">
                <a:solidFill>
                  <a:srgbClr val="000000"/>
                </a:solidFill>
                <a:latin typeface="Calibri" panose="02020603050405020304" pitchFamily="2"/>
              </a:rPr>
              <a:t> from the </a:t>
            </a:r>
          </a:p>
          <a:p>
            <a:pPr marL="0" marR="0" indent="0" algn="ctr">
              <a:lnSpc>
                <a:spcPts val="2600"/>
              </a:lnSpc>
              <a:spcBef>
                <a:spcPts val="25"/>
              </a:spcBef>
              <a:spcAft>
                <a:spcPts val="0"/>
              </a:spcAft>
            </a:pPr>
            <a:r>
              <a:rPr lang="en-US" sz="2300" spc="0" dirty="0">
                <a:solidFill>
                  <a:srgbClr val="000000"/>
                </a:solidFill>
                <a:latin typeface="Calibri" panose="02020603050405020304" pitchFamily="2"/>
              </a:rPr>
              <a:t>Fund’s reimbursement program/assets. </a:t>
            </a:r>
          </a:p>
          <a:p>
            <a:pPr marL="182880" marR="0" indent="228600" algn="l">
              <a:lnSpc>
                <a:spcPts val="2600"/>
              </a:lnSpc>
              <a:spcBef>
                <a:spcPts val="985"/>
              </a:spcBef>
              <a:spcAft>
                <a:spcPts val="0"/>
              </a:spcAft>
              <a:buFont typeface="Symbol"/>
              <a:buChar char="·"/>
            </a:pPr>
            <a:r>
              <a:rPr lang="en-US" sz="2300" spc="0" dirty="0">
                <a:solidFill>
                  <a:srgbClr val="000000"/>
                </a:solidFill>
                <a:latin typeface="Calibri" panose="02020603050405020304" pitchFamily="2"/>
              </a:rPr>
              <a:t>Each deposit is acknowledged by mail and </a:t>
            </a:r>
          </a:p>
          <a:p>
            <a:pPr marL="411480" marR="0" indent="0" algn="l">
              <a:lnSpc>
                <a:spcPts val="2600"/>
              </a:lnSpc>
              <a:spcBef>
                <a:spcPts val="5"/>
              </a:spcBef>
              <a:spcAft>
                <a:spcPts val="0"/>
              </a:spcAft>
            </a:pPr>
            <a:r>
              <a:rPr lang="en-US" sz="2300" spc="0" dirty="0">
                <a:solidFill>
                  <a:srgbClr val="000000"/>
                </a:solidFill>
                <a:latin typeface="Calibri" panose="02020603050405020304" pitchFamily="2"/>
              </a:rPr>
              <a:t>the information recorded in a unique </a:t>
            </a:r>
          </a:p>
          <a:p>
            <a:pPr marL="411480" marR="0" indent="0" algn="l">
              <a:lnSpc>
                <a:spcPts val="2400"/>
              </a:lnSpc>
              <a:spcBef>
                <a:spcPts val="145"/>
              </a:spcBef>
              <a:spcAft>
                <a:spcPts val="0"/>
              </a:spcAft>
            </a:pPr>
            <a:r>
              <a:rPr lang="en-US" sz="2300" spc="-45" dirty="0">
                <a:solidFill>
                  <a:srgbClr val="000000"/>
                </a:solidFill>
                <a:latin typeface="Calibri" panose="02020603050405020304" pitchFamily="2"/>
              </a:rPr>
              <a:t>database. </a:t>
            </a:r>
          </a:p>
          <a:p>
            <a:pPr marL="182880" marR="0" indent="228600" algn="l">
              <a:lnSpc>
                <a:spcPts val="2600"/>
              </a:lnSpc>
              <a:spcBef>
                <a:spcPts val="1015"/>
              </a:spcBef>
              <a:spcAft>
                <a:spcPts val="0"/>
              </a:spcAft>
              <a:buFont typeface="Symbol"/>
              <a:buChar char="·"/>
            </a:pPr>
            <a:r>
              <a:rPr lang="en-US" sz="2300" spc="15" dirty="0">
                <a:solidFill>
                  <a:srgbClr val="000000"/>
                </a:solidFill>
                <a:latin typeface="Calibri" panose="02020603050405020304" pitchFamily="2"/>
              </a:rPr>
              <a:t>A file folder is created under the name of </a:t>
            </a:r>
          </a:p>
          <a:p>
            <a:pPr marL="411480" marR="0" indent="0" algn="l">
              <a:lnSpc>
                <a:spcPts val="2600"/>
              </a:lnSpc>
              <a:spcBef>
                <a:spcPts val="10"/>
              </a:spcBef>
              <a:spcAft>
                <a:spcPts val="0"/>
              </a:spcAft>
            </a:pPr>
            <a:r>
              <a:rPr lang="en-US" sz="2300" spc="0" dirty="0">
                <a:solidFill>
                  <a:srgbClr val="000000"/>
                </a:solidFill>
                <a:latin typeface="Calibri" panose="02020603050405020304" pitchFamily="2"/>
              </a:rPr>
              <a:t>the attorney/firm making the deposit. </a:t>
            </a:r>
          </a:p>
          <a:p>
            <a:pPr marL="182880" marR="0" indent="228600" algn="l">
              <a:lnSpc>
                <a:spcPts val="2600"/>
              </a:lnSpc>
              <a:spcBef>
                <a:spcPts val="1025"/>
              </a:spcBef>
              <a:spcAft>
                <a:spcPts val="0"/>
              </a:spcAft>
              <a:buFont typeface="Symbol"/>
              <a:buChar char="·"/>
            </a:pPr>
            <a:r>
              <a:rPr lang="en-US" sz="2300" spc="-25" dirty="0">
                <a:solidFill>
                  <a:srgbClr val="000000"/>
                </a:solidFill>
                <a:latin typeface="Calibri" panose="02020603050405020304" pitchFamily="2"/>
              </a:rPr>
              <a:t>When necessary, deposits for multiple </a:t>
            </a:r>
          </a:p>
          <a:p>
            <a:pPr marL="411480" marR="0" indent="0" algn="l">
              <a:lnSpc>
                <a:spcPts val="2600"/>
              </a:lnSpc>
              <a:spcBef>
                <a:spcPts val="0"/>
              </a:spcBef>
              <a:spcAft>
                <a:spcPts val="6960"/>
              </a:spcAft>
            </a:pPr>
            <a:r>
              <a:rPr lang="en-US" sz="2300" spc="0" dirty="0">
                <a:solidFill>
                  <a:srgbClr val="000000"/>
                </a:solidFill>
                <a:latin typeface="Calibri" panose="02020603050405020304" pitchFamily="2"/>
              </a:rPr>
              <a:t>clients are given their own sub-folders. </a:t>
            </a:r>
          </a:p>
        </p:txBody>
      </p:sp>
      <p:sp>
        <p:nvSpPr>
          <p:cNvPr id="7" name="TextBox 6">
            <a:extLst>
              <a:ext uri="{FF2B5EF4-FFF2-40B4-BE49-F238E27FC236}">
                <a16:creationId xmlns:a16="http://schemas.microsoft.com/office/drawing/2014/main" id="{AB327915-C512-A8E5-921F-66C9C51662F4}"/>
              </a:ext>
            </a:extLst>
          </p:cNvPr>
          <p:cNvSpPr txBox="1"/>
          <p:nvPr/>
        </p:nvSpPr>
        <p:spPr>
          <a:xfrm>
            <a:off x="6693408" y="953770"/>
            <a:ext cx="4992624" cy="5587365"/>
          </a:xfrm>
          <a:prstGeom prst="rect">
            <a:avLst/>
          </a:prstGeom>
          <a:noFill/>
          <a:ln>
            <a:solidFill>
              <a:schemeClr val="tx1">
                <a:lumMod val="50000"/>
                <a:lumOff val="50000"/>
              </a:schemeClr>
            </a:solidFill>
          </a:ln>
        </p:spPr>
        <p:txBody>
          <a:bodyPr wrap="square" rtlCol="0">
            <a:spAutoFit/>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8144510" y="1264920"/>
            <a:ext cx="1910715" cy="146050"/>
          </a:xfrm>
          <a:prstGeom prst="rect">
            <a:avLst/>
          </a:prstGeom>
        </p:spPr>
      </p:pic>
      <p:pic>
        <p:nvPicPr>
          <p:cNvPr id="6" name="Picture 5"/>
          <p:cNvPicPr/>
          <p:nvPr/>
        </p:nvPicPr>
        <p:blipFill>
          <a:blip r:embed="rId4"/>
          <a:stretch>
            <a:fillRect/>
          </a:stretch>
        </p:blipFill>
        <p:spPr>
          <a:xfrm>
            <a:off x="6544310" y="1917065"/>
            <a:ext cx="4782185" cy="1398905"/>
          </a:xfrm>
          <a:prstGeom prst="rect">
            <a:avLst/>
          </a:prstGeom>
        </p:spPr>
      </p:pic>
      <p:pic>
        <p:nvPicPr>
          <p:cNvPr id="7" name="Picture 6"/>
          <p:cNvPicPr/>
          <p:nvPr/>
        </p:nvPicPr>
        <p:blipFill>
          <a:blip r:embed="rId5"/>
          <a:stretch>
            <a:fillRect/>
          </a:stretch>
        </p:blipFill>
        <p:spPr>
          <a:xfrm>
            <a:off x="6544310" y="3794760"/>
            <a:ext cx="4492625" cy="2517775"/>
          </a:xfrm>
          <a:prstGeom prst="rect">
            <a:avLst/>
          </a:prstGeom>
        </p:spPr>
      </p:pic>
      <p:pic>
        <p:nvPicPr>
          <p:cNvPr id="8" name="Picture 7"/>
          <p:cNvPicPr/>
          <p:nvPr/>
        </p:nvPicPr>
        <p:blipFill>
          <a:blip r:embed="rId6"/>
          <a:stretch>
            <a:fillRect/>
          </a:stretch>
        </p:blipFill>
        <p:spPr>
          <a:xfrm>
            <a:off x="2011680" y="5166360"/>
            <a:ext cx="1362710" cy="1481455"/>
          </a:xfrm>
          <a:prstGeom prst="rect">
            <a:avLst/>
          </a:prstGeom>
        </p:spPr>
      </p:pic>
      <p:sp>
        <p:nvSpPr>
          <p:cNvPr id="2" name="Text Placeholder 1"/>
          <p:cNvSpPr>
            <a:spLocks noGrp="1"/>
          </p:cNvSpPr>
          <p:nvPr>
            <p:ph type="body" idx="10"/>
          </p:nvPr>
        </p:nvSpPr>
        <p:spPr>
          <a:xfrm>
            <a:off x="831850" y="175260"/>
            <a:ext cx="10528300" cy="727710"/>
          </a:xfrm>
          <a:prstGeom prst="rect">
            <a:avLst/>
          </a:prstGeom>
          <a:noFill/>
          <a:ln w="0" cmpd="sng">
            <a:noFill/>
            <a:prstDash val="solid"/>
          </a:ln>
        </p:spPr>
        <p:txBody>
          <a:bodyPr vert="horz" lIns="0" tIns="67945" rIns="0" bIns="0" anchor="t"/>
          <a:lstStyle/>
          <a:p>
            <a:pPr marL="0" marR="0" indent="0" algn="ctr">
              <a:lnSpc>
                <a:spcPts val="4500"/>
              </a:lnSpc>
              <a:spcAft>
                <a:spcPts val="715"/>
              </a:spcAft>
            </a:pPr>
            <a:r>
              <a:rPr lang="en-US" sz="4350" b="1" u="sng" spc="-30" dirty="0">
                <a:solidFill>
                  <a:srgbClr val="000000"/>
                </a:solidFill>
                <a:latin typeface="Calibri Light" panose="02020603050405020304" pitchFamily="2"/>
              </a:rPr>
              <a:t>Missing Client/</a:t>
            </a:r>
            <a:r>
              <a:rPr lang="en-US" sz="4200" b="1" u="sng" spc="-30" dirty="0">
                <a:solidFill>
                  <a:srgbClr val="000000"/>
                </a:solidFill>
                <a:latin typeface="Calibri Light" panose="02020603050405020304" pitchFamily="2"/>
              </a:rPr>
              <a:t>Deceased</a:t>
            </a:r>
            <a:r>
              <a:rPr lang="en-US" sz="4350" b="1" u="sng" spc="-30" dirty="0">
                <a:solidFill>
                  <a:srgbClr val="000000"/>
                </a:solidFill>
                <a:latin typeface="Calibri Light" panose="02020603050405020304" pitchFamily="2"/>
              </a:rPr>
              <a:t> Attorney Escrow </a:t>
            </a:r>
          </a:p>
        </p:txBody>
      </p:sp>
      <p:graphicFrame>
        <p:nvGraphicFramePr>
          <p:cNvPr id="4" name="Table 3"/>
          <p:cNvGraphicFramePr>
            <a:graphicFrameLocks noGrp="1"/>
          </p:cNvGraphicFramePr>
          <p:nvPr>
            <p:extLst>
              <p:ext uri="{D42A27DB-BD31-4B8C-83A1-F6EECF244321}">
                <p14:modId xmlns:p14="http://schemas.microsoft.com/office/powerpoint/2010/main" val="3913255413"/>
              </p:ext>
            </p:extLst>
          </p:nvPr>
        </p:nvGraphicFramePr>
        <p:xfrm>
          <a:off x="280670" y="1045210"/>
          <a:ext cx="11049000" cy="5579187"/>
        </p:xfrm>
        <a:graphic>
          <a:graphicData uri="http://schemas.openxmlformats.org/drawingml/2006/table">
            <a:tbl>
              <a:tblPr/>
              <a:tblGrid>
                <a:gridCol w="5571490">
                  <a:extLst>
                    <a:ext uri="{9D8B030D-6E8A-4147-A177-3AD203B41FA5}">
                      <a16:colId xmlns:a16="http://schemas.microsoft.com/office/drawing/2014/main" val="20000"/>
                    </a:ext>
                  </a:extLst>
                </a:gridCol>
                <a:gridCol w="5477510">
                  <a:extLst>
                    <a:ext uri="{9D8B030D-6E8A-4147-A177-3AD203B41FA5}">
                      <a16:colId xmlns:a16="http://schemas.microsoft.com/office/drawing/2014/main" val="20001"/>
                    </a:ext>
                  </a:extLst>
                </a:gridCol>
              </a:tblGrid>
              <a:tr h="574554">
                <a:tc rowSpan="2">
                  <a:txBody>
                    <a:bodyPr/>
                    <a:lstStyle/>
                    <a:p>
                      <a:pPr marL="91440" marR="0" indent="0" algn="l">
                        <a:lnSpc>
                          <a:spcPts val="2000"/>
                        </a:lnSpc>
                        <a:spcBef>
                          <a:spcPts val="320"/>
                        </a:spcBef>
                        <a:spcAft>
                          <a:spcPts val="0"/>
                        </a:spcAft>
                      </a:pPr>
                      <a:r>
                        <a:rPr lang="en-US" sz="2000" b="1" u="sng" spc="0" dirty="0">
                          <a:solidFill>
                            <a:srgbClr val="000000"/>
                          </a:solidFill>
                          <a:latin typeface="Calibri" panose="02020603050405020304" pitchFamily="2"/>
                        </a:rPr>
                        <a:t/>
                      </a:r>
                      <a:br>
                        <a:rPr lang="en-US" sz="2000" b="1" u="sng" spc="0" dirty="0">
                          <a:solidFill>
                            <a:srgbClr val="000000"/>
                          </a:solidFill>
                          <a:latin typeface="Calibri" panose="02020603050405020304" pitchFamily="2"/>
                        </a:rPr>
                      </a:br>
                      <a:r>
                        <a:rPr lang="en-US" sz="2000" b="1" u="sng" spc="0" dirty="0">
                          <a:solidFill>
                            <a:srgbClr val="000000"/>
                          </a:solidFill>
                          <a:latin typeface="Calibri" panose="02020603050405020304" pitchFamily="2"/>
                        </a:rPr>
                        <a:t>Search/Refund Protocol  </a:t>
                      </a:r>
                    </a:p>
                    <a:p>
                      <a:pPr marL="91440" marR="0" indent="274320" algn="l">
                        <a:lnSpc>
                          <a:spcPts val="2200"/>
                        </a:lnSpc>
                        <a:spcBef>
                          <a:spcPts val="1055"/>
                        </a:spcBef>
                        <a:spcAft>
                          <a:spcPts val="0"/>
                        </a:spcAft>
                        <a:buFont typeface="Symbol"/>
                        <a:buChar char="·"/>
                      </a:pPr>
                      <a:r>
                        <a:rPr lang="en-US" sz="2000" spc="0" dirty="0">
                          <a:solidFill>
                            <a:srgbClr val="000000"/>
                          </a:solidFill>
                          <a:latin typeface="Calibri" panose="02020603050405020304" pitchFamily="2"/>
                        </a:rPr>
                        <a:t>We request last known address or other </a:t>
                      </a:r>
                    </a:p>
                    <a:p>
                      <a:pPr marL="365760" marR="0" indent="0" algn="l">
                        <a:lnSpc>
                          <a:spcPts val="2200"/>
                        </a:lnSpc>
                        <a:spcBef>
                          <a:spcPts val="0"/>
                        </a:spcBef>
                        <a:spcAft>
                          <a:spcPts val="505"/>
                        </a:spcAft>
                      </a:pPr>
                      <a:r>
                        <a:rPr lang="en-US" sz="2000" spc="0" dirty="0">
                          <a:solidFill>
                            <a:srgbClr val="000000"/>
                          </a:solidFill>
                          <a:latin typeface="Calibri" panose="02020603050405020304" pitchFamily="2"/>
                        </a:rPr>
                        <a:t>information on the beneficial owner if available. </a:t>
                      </a:r>
                    </a:p>
                  </a:txBody>
                  <a:tcPr marL="0" marR="0" marT="0" marB="0">
                    <a:lnL w="0" cmpd="sng">
                      <a:noFill/>
                      <a:prstDash val="solid"/>
                    </a:lnL>
                    <a:lnR w="0" cmpd="sng">
                      <a:noFill/>
                      <a:prstDash val="solid"/>
                    </a:lnR>
                    <a:lnT w="0" cmpd="sng">
                      <a:noFill/>
                      <a:prstDash val="solid"/>
                    </a:lnT>
                    <a:lnB w="0" cmpd="sng">
                      <a:noFill/>
                      <a:prstDash val="solid"/>
                    </a:lnB>
                    <a:solidFill>
                      <a:srgbClr val="DEEBF7"/>
                    </a:solidFill>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611698">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solidFill>
                      <a:srgbClr val="DEEBF7"/>
                    </a:solidFill>
                  </a:tcPr>
                </a:tc>
                <a:tc rowSpan="2">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r h="1360288">
                <a:tc rowSpan="2">
                  <a:txBody>
                    <a:bodyPr/>
                    <a:lstStyle/>
                    <a:p>
                      <a:pPr marL="91440" marR="0" indent="274320" algn="l">
                        <a:lnSpc>
                          <a:spcPts val="2200"/>
                        </a:lnSpc>
                        <a:spcBef>
                          <a:spcPts val="455"/>
                        </a:spcBef>
                        <a:spcAft>
                          <a:spcPts val="0"/>
                        </a:spcAft>
                        <a:buFont typeface="Symbol"/>
                        <a:buChar char="·"/>
                      </a:pPr>
                      <a:r>
                        <a:rPr lang="en-US" sz="2000" spc="0" dirty="0">
                          <a:solidFill>
                            <a:srgbClr val="000000"/>
                          </a:solidFill>
                          <a:latin typeface="Calibri" panose="02020603050405020304" pitchFamily="2"/>
                        </a:rPr>
                        <a:t>We use national databases to attempt to locate </a:t>
                      </a:r>
                    </a:p>
                    <a:p>
                      <a:pPr marL="365760" marR="0" indent="0" algn="l">
                        <a:lnSpc>
                          <a:spcPts val="2200"/>
                        </a:lnSpc>
                        <a:spcBef>
                          <a:spcPts val="0"/>
                        </a:spcBef>
                        <a:spcAft>
                          <a:spcPts val="0"/>
                        </a:spcAft>
                      </a:pPr>
                      <a:r>
                        <a:rPr lang="en-US" sz="2000" spc="0" dirty="0">
                          <a:solidFill>
                            <a:srgbClr val="000000"/>
                          </a:solidFill>
                          <a:latin typeface="Calibri" panose="02020603050405020304" pitchFamily="2"/>
                        </a:rPr>
                        <a:t>owner(s). </a:t>
                      </a:r>
                    </a:p>
                    <a:p>
                      <a:pPr marL="91440" marR="0" indent="274320" algn="l">
                        <a:lnSpc>
                          <a:spcPts val="2200"/>
                        </a:lnSpc>
                        <a:spcBef>
                          <a:spcPts val="985"/>
                        </a:spcBef>
                        <a:spcAft>
                          <a:spcPts val="0"/>
                        </a:spcAft>
                        <a:buFont typeface="Symbol"/>
                        <a:buChar char="·"/>
                      </a:pPr>
                      <a:r>
                        <a:rPr lang="en-US" sz="2000" spc="0" dirty="0">
                          <a:solidFill>
                            <a:srgbClr val="000000"/>
                          </a:solidFill>
                          <a:latin typeface="Calibri" panose="02020603050405020304" pitchFamily="2"/>
                        </a:rPr>
                        <a:t>We will write to beneficial owner with  </a:t>
                      </a:r>
                      <a:br>
                        <a:rPr lang="en-US" sz="2000" spc="0" dirty="0">
                          <a:solidFill>
                            <a:srgbClr val="000000"/>
                          </a:solidFill>
                          <a:latin typeface="Calibri" panose="02020603050405020304" pitchFamily="2"/>
                        </a:rPr>
                      </a:br>
                      <a:r>
                        <a:rPr lang="en-US" sz="2000" spc="0" dirty="0">
                          <a:solidFill>
                            <a:srgbClr val="000000"/>
                          </a:solidFill>
                          <a:latin typeface="Calibri" panose="02020603050405020304" pitchFamily="2"/>
                        </a:rPr>
                        <a:t>     instructions on how to request a refund. </a:t>
                      </a:r>
                      <a:br>
                        <a:rPr lang="en-US" sz="2000" spc="0" dirty="0">
                          <a:solidFill>
                            <a:srgbClr val="000000"/>
                          </a:solidFill>
                          <a:latin typeface="Calibri" panose="02020603050405020304" pitchFamily="2"/>
                        </a:rPr>
                      </a:br>
                      <a:r>
                        <a:rPr lang="en-US" sz="2000" spc="0" dirty="0">
                          <a:solidFill>
                            <a:srgbClr val="000000"/>
                          </a:solidFill>
                          <a:latin typeface="Calibri" panose="02020603050405020304" pitchFamily="2"/>
                        </a:rPr>
                        <a:t>     Information requested often includes proof of </a:t>
                      </a:r>
                      <a:br>
                        <a:rPr lang="en-US" sz="2000" spc="0" dirty="0">
                          <a:solidFill>
                            <a:srgbClr val="000000"/>
                          </a:solidFill>
                          <a:latin typeface="Calibri" panose="02020603050405020304" pitchFamily="2"/>
                        </a:rPr>
                      </a:br>
                      <a:r>
                        <a:rPr lang="en-US" sz="2000" spc="0" dirty="0">
                          <a:solidFill>
                            <a:srgbClr val="000000"/>
                          </a:solidFill>
                          <a:latin typeface="Calibri" panose="02020603050405020304" pitchFamily="2"/>
                        </a:rPr>
                        <a:t>     identification (driver’s license, etc.), and a </a:t>
                      </a:r>
                      <a:br>
                        <a:rPr lang="en-US" sz="2000" spc="0" dirty="0">
                          <a:solidFill>
                            <a:srgbClr val="000000"/>
                          </a:solidFill>
                          <a:latin typeface="Calibri" panose="02020603050405020304" pitchFamily="2"/>
                        </a:rPr>
                      </a:br>
                      <a:r>
                        <a:rPr lang="en-US" sz="2000" spc="0" dirty="0">
                          <a:solidFill>
                            <a:srgbClr val="000000"/>
                          </a:solidFill>
                          <a:latin typeface="Calibri" panose="02020603050405020304" pitchFamily="2"/>
                        </a:rPr>
                        <a:t>     notarized letter or affidavit. </a:t>
                      </a:r>
                    </a:p>
                    <a:p>
                      <a:pPr marL="91440" marR="0" indent="274320" algn="l">
                        <a:lnSpc>
                          <a:spcPts val="2200"/>
                        </a:lnSpc>
                        <a:spcBef>
                          <a:spcPts val="1005"/>
                        </a:spcBef>
                        <a:spcAft>
                          <a:spcPts val="0"/>
                        </a:spcAft>
                        <a:buFont typeface="Symbol"/>
                        <a:buChar char="·"/>
                      </a:pPr>
                      <a:r>
                        <a:rPr lang="en-US" sz="2000" spc="0" dirty="0">
                          <a:solidFill>
                            <a:srgbClr val="000000"/>
                          </a:solidFill>
                          <a:latin typeface="Calibri" panose="02020603050405020304" pitchFamily="2"/>
                        </a:rPr>
                        <a:t>Refund memorandum prepared. </a:t>
                      </a:r>
                    </a:p>
                    <a:p>
                      <a:pPr marL="91440" marR="0" indent="274320" algn="l">
                        <a:lnSpc>
                          <a:spcPts val="2200"/>
                        </a:lnSpc>
                        <a:spcBef>
                          <a:spcPts val="1010"/>
                        </a:spcBef>
                        <a:spcAft>
                          <a:spcPts val="1320"/>
                        </a:spcAft>
                        <a:buFont typeface="Symbol"/>
                        <a:buChar char="·"/>
                      </a:pPr>
                      <a:r>
                        <a:rPr lang="en-US" sz="2000" spc="0" dirty="0">
                          <a:solidFill>
                            <a:srgbClr val="000000"/>
                          </a:solidFill>
                          <a:latin typeface="Calibri" panose="02020603050405020304" pitchFamily="2"/>
                        </a:rPr>
                        <a:t>Check prepared and recorded with file. </a:t>
                      </a:r>
                    </a:p>
                  </a:txBody>
                  <a:tcPr marL="0" marR="0" marT="0" marB="0">
                    <a:lnL w="0" cmpd="sng">
                      <a:noFill/>
                      <a:prstDash val="solid"/>
                    </a:lnL>
                    <a:lnR w="0" cmpd="sng">
                      <a:noFill/>
                      <a:prstDash val="solid"/>
                    </a:lnR>
                    <a:lnT w="0" cmpd="sng">
                      <a:noFill/>
                      <a:prstDash val="solid"/>
                    </a:lnT>
                    <a:lnB w="0" cmpd="sng">
                      <a:noFill/>
                      <a:prstDash val="solid"/>
                    </a:lnB>
                    <a:solidFill>
                      <a:srgbClr val="DEEBF7"/>
                    </a:solidFill>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2"/>
                  </a:ext>
                </a:extLst>
              </a:tr>
              <a:tr h="1496554">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solidFill>
                      <a:srgbClr val="DEEBF7"/>
                    </a:solidFill>
                  </a:tcPr>
                </a:tc>
                <a:tc rowSpan="2">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3"/>
                  </a:ext>
                </a:extLst>
              </a:tr>
              <a:tr h="1477087">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solidFill>
                      <a:srgbClr val="DEEBF7"/>
                    </a:solidFill>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4"/>
                  </a:ext>
                </a:extLst>
              </a:tr>
            </a:tbl>
          </a:graphicData>
        </a:graphic>
      </p:graphicFrame>
      <p:pic>
        <p:nvPicPr>
          <p:cNvPr id="10" name="Picture 9">
            <a:extLst>
              <a:ext uri="{FF2B5EF4-FFF2-40B4-BE49-F238E27FC236}">
                <a16:creationId xmlns:a16="http://schemas.microsoft.com/office/drawing/2014/main" id="{F6D905B2-4190-CD74-371C-ADAA7D8A3709}"/>
              </a:ext>
            </a:extLst>
          </p:cNvPr>
          <p:cNvPicPr>
            <a:picLocks noChangeAspect="1"/>
          </p:cNvPicPr>
          <p:nvPr/>
        </p:nvPicPr>
        <p:blipFill>
          <a:blip r:embed="rId7"/>
          <a:stretch>
            <a:fillRect/>
          </a:stretch>
        </p:blipFill>
        <p:spPr>
          <a:xfrm>
            <a:off x="2405885" y="5229364"/>
            <a:ext cx="1123699" cy="122730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E0F014-BF64-1D1E-97C0-DF740501E05C}"/>
              </a:ext>
            </a:extLst>
          </p:cNvPr>
          <p:cNvPicPr>
            <a:picLocks noChangeAspect="1"/>
          </p:cNvPicPr>
          <p:nvPr/>
        </p:nvPicPr>
        <p:blipFill>
          <a:blip r:embed="rId3"/>
          <a:stretch>
            <a:fillRect/>
          </a:stretch>
        </p:blipFill>
        <p:spPr>
          <a:xfrm>
            <a:off x="828538" y="518384"/>
            <a:ext cx="10534923" cy="582123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6607810" y="267970"/>
            <a:ext cx="4867910" cy="6483350"/>
          </a:xfrm>
          <a:prstGeom prst="rect">
            <a:avLst/>
          </a:prstGeom>
        </p:spPr>
      </p:pic>
      <p:sp>
        <p:nvSpPr>
          <p:cNvPr id="2" name="Text Placeholder 1"/>
          <p:cNvSpPr>
            <a:spLocks noGrp="1"/>
          </p:cNvSpPr>
          <p:nvPr>
            <p:ph type="body" idx="10"/>
          </p:nvPr>
        </p:nvSpPr>
        <p:spPr>
          <a:xfrm>
            <a:off x="374650" y="101600"/>
            <a:ext cx="5562600" cy="834390"/>
          </a:xfrm>
          <a:prstGeom prst="rect">
            <a:avLst/>
          </a:prstGeom>
          <a:noFill/>
          <a:ln w="0" cmpd="sng">
            <a:noFill/>
            <a:prstDash val="solid"/>
          </a:ln>
        </p:spPr>
        <p:txBody>
          <a:bodyPr vert="horz" lIns="0" tIns="59690" rIns="0" bIns="0" anchor="t"/>
          <a:lstStyle/>
          <a:p>
            <a:pPr marL="45720" marR="0" indent="0" algn="l">
              <a:lnSpc>
                <a:spcPts val="4800"/>
              </a:lnSpc>
              <a:spcAft>
                <a:spcPts val="1265"/>
              </a:spcAft>
            </a:pPr>
            <a:r>
              <a:rPr lang="en-US" sz="4000" u="sng" spc="-110" dirty="0">
                <a:solidFill>
                  <a:srgbClr val="000000"/>
                </a:solidFill>
                <a:latin typeface="Calibri Light" panose="02020603050405020304" pitchFamily="2"/>
              </a:rPr>
              <a:t>In 2017:  </a:t>
            </a:r>
          </a:p>
        </p:txBody>
      </p:sp>
      <p:sp>
        <p:nvSpPr>
          <p:cNvPr id="3" name="Text Placeholder 2"/>
          <p:cNvSpPr>
            <a:spLocks noGrp="1"/>
          </p:cNvSpPr>
          <p:nvPr>
            <p:ph type="body" idx="10"/>
          </p:nvPr>
        </p:nvSpPr>
        <p:spPr>
          <a:xfrm>
            <a:off x="374650" y="889000"/>
            <a:ext cx="5209541" cy="5883910"/>
          </a:xfrm>
          <a:prstGeom prst="rect">
            <a:avLst/>
          </a:prstGeom>
          <a:noFill/>
          <a:ln w="0" cmpd="sng">
            <a:noFill/>
            <a:prstDash val="solid"/>
          </a:ln>
        </p:spPr>
        <p:txBody>
          <a:bodyPr vert="horz" lIns="0" tIns="0" rIns="0" bIns="0" anchor="t"/>
          <a:lstStyle/>
          <a:p>
            <a:pPr marL="45720" marR="45720" indent="0" algn="just">
              <a:lnSpc>
                <a:spcPts val="1900"/>
              </a:lnSpc>
              <a:spcAft>
                <a:spcPts val="0"/>
              </a:spcAft>
            </a:pPr>
            <a:r>
              <a:rPr lang="en-US" sz="1500" spc="0" dirty="0">
                <a:solidFill>
                  <a:srgbClr val="000000"/>
                </a:solidFill>
                <a:latin typeface="Calibri" panose="02020603050405020304" pitchFamily="2"/>
              </a:rPr>
              <a:t>7200.4 Powers of trustees. In the exercise of the authority granted the trustees, the trustees have the power to: </a:t>
            </a:r>
          </a:p>
          <a:p>
            <a:pPr marL="45720" marR="0" indent="0" algn="l">
              <a:lnSpc>
                <a:spcPts val="1900"/>
              </a:lnSpc>
              <a:spcBef>
                <a:spcPts val="1920"/>
              </a:spcBef>
              <a:spcAft>
                <a:spcPts val="190"/>
              </a:spcAft>
            </a:pPr>
            <a:r>
              <a:rPr lang="en-US" sz="1500" spc="0" dirty="0">
                <a:solidFill>
                  <a:srgbClr val="000000"/>
                </a:solidFill>
                <a:latin typeface="Calibri" panose="02020603050405020304" pitchFamily="2"/>
              </a:rPr>
              <a:t>(a) receive, hold, manage and distribute 50 per centum of the monies collected pursuant to the provisions of section 468-a of the Judiciary Law and such other monies as may be credited or otherwise transferred from any other fund or source, pursuant to law, including voluntary contributions together with any interest accrued thereon. All deposits of such revenues not otherwise required for the payment of claims shall be secured and invested as required by the provisions of section 97-t of the State Finance Law. </a:t>
            </a:r>
            <a:r>
              <a:rPr lang="en-US" sz="1500" b="1" spc="0" dirty="0">
                <a:solidFill>
                  <a:srgbClr val="000000"/>
                </a:solidFill>
                <a:latin typeface="Calibri" panose="02020603050405020304" pitchFamily="2"/>
              </a:rPr>
              <a:t>For purposes of this subdivision, monies "transferred from any other fund or source" shall include monies paid to the Lawyers' Fund for Client Protection pursuant to Rules 1.15 (f) and 1.15 (g) of the Rules of Professional Conduct (22 NYCRR Part 1200)</a:t>
            </a:r>
            <a:r>
              <a:rPr lang="en-US" sz="1500" spc="0" dirty="0">
                <a:solidFill>
                  <a:srgbClr val="000000"/>
                </a:solidFill>
                <a:latin typeface="Calibri" panose="02020603050405020304" pitchFamily="2"/>
              </a:rPr>
              <a:t>, including earned interest, except that such monies shall not be available for use by the Lawyers' Fund unless the Fund is unable to ascertain the identify of the person or persons entitled to such monies or, during the five years following payment of such monies to the Fund, the Fund has been unable to locate that person or persons, and no valid claim has otherwise been made upon such monies. </a:t>
            </a:r>
            <a:r>
              <a:rPr lang="en-US" sz="1500" b="1" spc="0" dirty="0">
                <a:solidFill>
                  <a:srgbClr val="000000"/>
                </a:solidFill>
                <a:latin typeface="Calibri" panose="02020603050405020304" pitchFamily="2"/>
              </a:rPr>
              <a:t>The Lawyers' Fund's use of such monies shall not extinguish a future valid claim to such monies by persons entitled thereto</a:t>
            </a:r>
            <a:r>
              <a:rPr lang="en-US" sz="1500" spc="0" dirty="0">
                <a:solidFill>
                  <a:srgbClr val="000000"/>
                </a:solidFill>
                <a:latin typeface="Calibri" panose="02020603050405020304" pitchFamily="2"/>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29311" y="363220"/>
            <a:ext cx="5211953" cy="5489194"/>
          </a:xfrm>
          <a:prstGeom prst="rect">
            <a:avLst/>
          </a:prstGeom>
          <a:solidFill>
            <a:srgbClr val="DEEBF7"/>
          </a:solidFill>
          <a:ln w="0" cmpd="sng">
            <a:noFill/>
            <a:prstDash val="solid"/>
          </a:ln>
        </p:spPr>
        <p:txBody>
          <a:bodyPr vert="horz" lIns="0" tIns="0" rIns="0" bIns="0" anchor="t"/>
          <a:lstStyle/>
          <a:p>
            <a:pPr marL="91440" marR="0" indent="0" algn="l">
              <a:spcAft>
                <a:spcPts val="0"/>
              </a:spcAft>
            </a:pPr>
            <a:endParaRPr lang="en-US" sz="1200" b="1" u="sng" spc="-5"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91440" marR="0" indent="0" algn="l">
              <a:lnSpc>
                <a:spcPts val="2000"/>
              </a:lnSpc>
              <a:spcAft>
                <a:spcPts val="0"/>
              </a:spcAft>
            </a:pPr>
            <a:r>
              <a:rPr lang="en-US" b="1" u="sng" spc="-5" dirty="0">
                <a:solidFill>
                  <a:srgbClr val="000000"/>
                </a:solidFill>
                <a:latin typeface="Calibri" panose="020F0502020204030204" pitchFamily="34" charset="0"/>
                <a:ea typeface="Calibri" panose="020F0502020204030204" pitchFamily="34" charset="0"/>
                <a:cs typeface="Calibri" panose="020F0502020204030204" pitchFamily="34" charset="0"/>
              </a:rPr>
              <a:t>Sweep Protocol  </a:t>
            </a:r>
          </a:p>
          <a:p>
            <a:pPr marL="91440" marR="0" indent="365760" algn="l">
              <a:lnSpc>
                <a:spcPts val="2100"/>
              </a:lnSpc>
              <a:spcBef>
                <a:spcPts val="2660"/>
              </a:spcBef>
              <a:spcAft>
                <a:spcPts val="0"/>
              </a:spcAft>
              <a:buFont typeface="Symbol"/>
              <a:buChar char="·"/>
            </a:pPr>
            <a:r>
              <a:rPr lang="en-US" spc="-5" dirty="0">
                <a:solidFill>
                  <a:srgbClr val="000000"/>
                </a:solidFill>
                <a:latin typeface="Calibri" panose="020F0502020204030204" pitchFamily="34" charset="0"/>
                <a:ea typeface="Calibri" panose="020F0502020204030204" pitchFamily="34" charset="0"/>
                <a:cs typeface="Calibri" panose="020F0502020204030204" pitchFamily="34" charset="0"/>
              </a:rPr>
              <a:t>NY Fund 2017 Regulation Amendment </a:t>
            </a:r>
          </a:p>
          <a:p>
            <a:pPr marL="91440" marR="0" indent="365760" algn="l">
              <a:lnSpc>
                <a:spcPts val="2100"/>
              </a:lnSpc>
              <a:spcBef>
                <a:spcPts val="2660"/>
              </a:spcBef>
              <a:spcAft>
                <a:spcPts val="0"/>
              </a:spcAft>
              <a:buFont typeface="Symbol"/>
              <a:buChar char="·"/>
            </a:pPr>
            <a:r>
              <a:rPr lang="en-US" spc="-5" dirty="0">
                <a:solidFill>
                  <a:srgbClr val="000000"/>
                </a:solidFill>
                <a:latin typeface="Calibri" panose="020F0502020204030204" pitchFamily="34" charset="0"/>
                <a:ea typeface="Calibri" panose="020F0502020204030204" pitchFamily="34" charset="0"/>
                <a:cs typeface="Calibri" panose="020F0502020204030204" pitchFamily="34" charset="0"/>
              </a:rPr>
              <a:t>Quarterly reports to Trustees on overall balance </a:t>
            </a:r>
          </a:p>
          <a:p>
            <a:pPr marL="457200" marR="0" indent="0" algn="l">
              <a:lnSpc>
                <a:spcPts val="2000"/>
              </a:lnSpc>
              <a:spcBef>
                <a:spcPts val="365"/>
              </a:spcBef>
              <a:spcAft>
                <a:spcPts val="0"/>
              </a:spcAft>
            </a:pPr>
            <a:r>
              <a:rPr lang="en-US" spc="-15" dirty="0">
                <a:solidFill>
                  <a:srgbClr val="000000"/>
                </a:solidFill>
                <a:latin typeface="Calibri" panose="020F0502020204030204" pitchFamily="34" charset="0"/>
                <a:ea typeface="Calibri" panose="020F0502020204030204" pitchFamily="34" charset="0"/>
                <a:cs typeface="Calibri" panose="020F0502020204030204" pitchFamily="34" charset="0"/>
              </a:rPr>
              <a:t>and eligible balance for transfer. </a:t>
            </a:r>
          </a:p>
          <a:p>
            <a:pPr marL="1005840" marR="0" indent="0" algn="l">
              <a:lnSpc>
                <a:spcPts val="2000"/>
              </a:lnSpc>
              <a:spcBef>
                <a:spcPts val="365"/>
              </a:spcBef>
              <a:spcAft>
                <a:spcPts val="0"/>
              </a:spcAft>
            </a:pPr>
            <a:r>
              <a:rPr lang="en-US" spc="-20" dirty="0">
                <a:solidFill>
                  <a:srgbClr val="000000"/>
                </a:solidFill>
                <a:latin typeface="Calibri" panose="020F0502020204030204" pitchFamily="34" charset="0"/>
                <a:ea typeface="Calibri" panose="020F0502020204030204" pitchFamily="34" charset="0"/>
                <a:cs typeface="Calibri" panose="020F0502020204030204" pitchFamily="34" charset="0"/>
              </a:rPr>
              <a:t>Held for over 5 Years </a:t>
            </a:r>
          </a:p>
          <a:p>
            <a:pPr marL="1005840" marR="0" indent="0" algn="l">
              <a:lnSpc>
                <a:spcPts val="2000"/>
              </a:lnSpc>
              <a:spcBef>
                <a:spcPts val="365"/>
              </a:spcBef>
              <a:spcAft>
                <a:spcPts val="0"/>
              </a:spcAft>
            </a:pPr>
            <a:r>
              <a:rPr lang="en-US" spc="-5" dirty="0">
                <a:solidFill>
                  <a:srgbClr val="000000"/>
                </a:solidFill>
                <a:latin typeface="Calibri" panose="020F0502020204030204" pitchFamily="34" charset="0"/>
                <a:ea typeface="Calibri" panose="020F0502020204030204" pitchFamily="34" charset="0"/>
                <a:cs typeface="Calibri" panose="020F0502020204030204" pitchFamily="34" charset="0"/>
              </a:rPr>
              <a:t>“Unknown” Deposits </a:t>
            </a:r>
          </a:p>
          <a:p>
            <a:pPr marL="1005840" marR="0" indent="0" algn="l">
              <a:lnSpc>
                <a:spcPts val="2000"/>
              </a:lnSpc>
              <a:spcBef>
                <a:spcPts val="365"/>
              </a:spcBef>
              <a:spcAft>
                <a:spcPts val="0"/>
              </a:spcAft>
            </a:pPr>
            <a:r>
              <a:rPr lang="en-US" spc="-5" dirty="0">
                <a:solidFill>
                  <a:srgbClr val="000000"/>
                </a:solidFill>
                <a:latin typeface="Calibri" panose="020F0502020204030204" pitchFamily="34" charset="0"/>
                <a:ea typeface="Calibri" panose="020F0502020204030204" pitchFamily="34" charset="0"/>
                <a:cs typeface="Calibri" panose="020F0502020204030204" pitchFamily="34" charset="0"/>
              </a:rPr>
              <a:t>Accrued Interest Income </a:t>
            </a:r>
          </a:p>
          <a:p>
            <a:pPr marL="91440" marR="0" indent="365760" algn="l">
              <a:lnSpc>
                <a:spcPts val="2100"/>
              </a:lnSpc>
              <a:spcBef>
                <a:spcPts val="2660"/>
              </a:spcBef>
              <a:spcAft>
                <a:spcPts val="0"/>
              </a:spcAft>
              <a:buFont typeface="Symbol"/>
              <a:buChar char="·"/>
            </a:pPr>
            <a:r>
              <a:rPr lang="en-US" spc="0" dirty="0">
                <a:solidFill>
                  <a:srgbClr val="000000"/>
                </a:solidFill>
                <a:latin typeface="Calibri" panose="020F0502020204030204" pitchFamily="34" charset="0"/>
                <a:ea typeface="Calibri" panose="020F0502020204030204" pitchFamily="34" charset="0"/>
                <a:cs typeface="Calibri" panose="020F0502020204030204" pitchFamily="34" charset="0"/>
              </a:rPr>
              <a:t>Written request is made to the OCA Division of</a:t>
            </a:r>
            <a:br>
              <a:rPr lang="en-US" spc="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en-US" spc="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pc="-5" dirty="0">
                <a:solidFill>
                  <a:srgbClr val="000000"/>
                </a:solidFill>
                <a:latin typeface="Calibri" panose="020F0502020204030204" pitchFamily="34" charset="0"/>
                <a:ea typeface="Calibri" panose="020F0502020204030204" pitchFamily="34" charset="0"/>
                <a:cs typeface="Calibri" panose="020F0502020204030204" pitchFamily="34" charset="0"/>
              </a:rPr>
              <a:t>Financial Management which then transfers </a:t>
            </a:r>
          </a:p>
          <a:p>
            <a:pPr marL="457200" marR="0" indent="0" algn="l">
              <a:lnSpc>
                <a:spcPts val="2000"/>
              </a:lnSpc>
              <a:spcBef>
                <a:spcPts val="365"/>
              </a:spcBef>
              <a:spcAft>
                <a:spcPts val="0"/>
              </a:spcAft>
            </a:pPr>
            <a:r>
              <a:rPr lang="en-US" spc="-5" dirty="0">
                <a:solidFill>
                  <a:srgbClr val="000000"/>
                </a:solidFill>
                <a:latin typeface="Calibri" panose="020F0502020204030204" pitchFamily="34" charset="0"/>
                <a:ea typeface="Calibri" panose="020F0502020204030204" pitchFamily="34" charset="0"/>
                <a:cs typeface="Calibri" panose="020F0502020204030204" pitchFamily="34" charset="0"/>
              </a:rPr>
              <a:t>funds to our Special Revenue account*. </a:t>
            </a:r>
          </a:p>
          <a:p>
            <a:pPr marL="91440" marR="0" indent="365760" algn="l">
              <a:lnSpc>
                <a:spcPts val="2100"/>
              </a:lnSpc>
              <a:spcBef>
                <a:spcPts val="2660"/>
              </a:spcBef>
              <a:spcAft>
                <a:spcPts val="0"/>
              </a:spcAft>
              <a:buFont typeface="Symbol"/>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While we make beneficial use of transferred </a:t>
            </a:r>
          </a:p>
          <a:p>
            <a:pPr marL="457200" marR="0" indent="0" algn="l">
              <a:lnSpc>
                <a:spcPts val="2000"/>
              </a:lnSpc>
              <a:spcBef>
                <a:spcPts val="390"/>
              </a:spcBef>
              <a:spcAft>
                <a:spcPts val="0"/>
              </a:spcAft>
            </a:pPr>
            <a:r>
              <a:rPr lang="en-US" spc="-5" dirty="0">
                <a:solidFill>
                  <a:srgbClr val="000000"/>
                </a:solidFill>
                <a:latin typeface="Calibri" panose="020F0502020204030204" pitchFamily="34" charset="0"/>
                <a:ea typeface="Calibri" panose="020F0502020204030204" pitchFamily="34" charset="0"/>
                <a:cs typeface="Calibri" panose="020F0502020204030204" pitchFamily="34" charset="0"/>
              </a:rPr>
              <a:t>funds, the debt owed to the law client is never </a:t>
            </a:r>
          </a:p>
          <a:p>
            <a:pPr marL="457200" marR="0" indent="0" algn="l">
              <a:lnSpc>
                <a:spcPts val="2000"/>
              </a:lnSpc>
              <a:spcBef>
                <a:spcPts val="340"/>
              </a:spcBef>
              <a:spcAft>
                <a:spcPts val="2330"/>
              </a:spcAft>
            </a:pPr>
            <a:r>
              <a:rPr lang="en-US" spc="-20" dirty="0">
                <a:solidFill>
                  <a:srgbClr val="000000"/>
                </a:solidFill>
                <a:latin typeface="Calibri" panose="020F0502020204030204" pitchFamily="34" charset="0"/>
                <a:ea typeface="Calibri" panose="020F0502020204030204" pitchFamily="34" charset="0"/>
                <a:cs typeface="Calibri" panose="020F0502020204030204" pitchFamily="34" charset="0"/>
              </a:rPr>
              <a:t>extinguished. </a:t>
            </a:r>
          </a:p>
          <a:p>
            <a:endParaRPr dirty="0"/>
          </a:p>
        </p:txBody>
      </p:sp>
      <p:pic>
        <p:nvPicPr>
          <p:cNvPr id="6" name="Picture 5"/>
          <p:cNvPicPr/>
          <p:nvPr/>
        </p:nvPicPr>
        <p:blipFill>
          <a:blip r:embed="rId3"/>
          <a:stretch>
            <a:fillRect/>
          </a:stretch>
        </p:blipFill>
        <p:spPr>
          <a:xfrm>
            <a:off x="7101840" y="164465"/>
            <a:ext cx="4541520" cy="6547485"/>
          </a:xfrm>
          <a:prstGeom prst="rect">
            <a:avLst/>
          </a:prstGeom>
          <a:ln>
            <a:solidFill>
              <a:schemeClr val="tx1">
                <a:lumMod val="50000"/>
                <a:lumOff val="50000"/>
              </a:schemeClr>
            </a:solidFill>
          </a:ln>
        </p:spPr>
      </p:pic>
      <p:sp>
        <p:nvSpPr>
          <p:cNvPr id="4" name="Text Placeholder 3"/>
          <p:cNvSpPr>
            <a:spLocks noGrp="1"/>
          </p:cNvSpPr>
          <p:nvPr>
            <p:ph type="body" idx="10"/>
          </p:nvPr>
        </p:nvSpPr>
        <p:spPr>
          <a:xfrm>
            <a:off x="146431" y="5971286"/>
            <a:ext cx="5715000" cy="648970"/>
          </a:xfrm>
          <a:prstGeom prst="rect">
            <a:avLst/>
          </a:prstGeom>
          <a:solidFill>
            <a:srgbClr val="FAE4D5"/>
          </a:solidFill>
          <a:ln w="0" cmpd="sng">
            <a:noFill/>
            <a:prstDash val="solid"/>
          </a:ln>
        </p:spPr>
        <p:txBody>
          <a:bodyPr vert="horz" lIns="0" tIns="70485" rIns="0" bIns="0" anchor="t"/>
          <a:lstStyle/>
          <a:p>
            <a:pPr marL="0" marR="0" indent="0" algn="ctr">
              <a:lnSpc>
                <a:spcPts val="2000"/>
              </a:lnSpc>
              <a:spcAft>
                <a:spcPts val="0"/>
              </a:spcAft>
            </a:pPr>
            <a:r>
              <a:rPr lang="en-US" sz="1750" b="1" spc="-15" dirty="0">
                <a:solidFill>
                  <a:srgbClr val="000000"/>
                </a:solidFill>
                <a:latin typeface="Calibri" panose="02020603050405020304" pitchFamily="2"/>
              </a:rPr>
              <a:t>* The decision to transfer funds is within the sole </a:t>
            </a:r>
          </a:p>
          <a:p>
            <a:pPr marL="0" marR="0" indent="0" algn="ctr">
              <a:lnSpc>
                <a:spcPts val="2000"/>
              </a:lnSpc>
              <a:spcBef>
                <a:spcPts val="185"/>
              </a:spcBef>
              <a:spcAft>
                <a:spcPts val="420"/>
              </a:spcAft>
            </a:pPr>
            <a:r>
              <a:rPr lang="en-US" sz="1750" b="1" spc="-15" dirty="0">
                <a:solidFill>
                  <a:srgbClr val="000000"/>
                </a:solidFill>
                <a:latin typeface="Calibri" panose="02020603050405020304" pitchFamily="2"/>
              </a:rPr>
              <a:t>discretion of the Board of Trustees</a:t>
            </a:r>
            <a:r>
              <a:rPr lang="en-US" sz="1550" b="1" spc="-20" dirty="0">
                <a:solidFill>
                  <a:srgbClr val="000000"/>
                </a:solidFill>
                <a:latin typeface="Calibri" panose="02020603050405020304" pitchFamily="2"/>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EFC"/>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222121" y="2022602"/>
            <a:ext cx="9747757" cy="2970022"/>
          </a:xfrm>
          <a:prstGeom prst="rect">
            <a:avLst/>
          </a:prstGeom>
        </p:spPr>
      </p:pic>
      <p:sp>
        <p:nvSpPr>
          <p:cNvPr id="2" name="Text Placeholder 1"/>
          <p:cNvSpPr>
            <a:spLocks noGrp="1"/>
          </p:cNvSpPr>
          <p:nvPr>
            <p:ph type="body" idx="10"/>
          </p:nvPr>
        </p:nvSpPr>
        <p:spPr>
          <a:xfrm>
            <a:off x="530098" y="383540"/>
            <a:ext cx="1893062" cy="965835"/>
          </a:xfrm>
          <a:prstGeom prst="rect">
            <a:avLst/>
          </a:prstGeom>
          <a:noFill/>
          <a:ln w="0" cmpd="sng">
            <a:noFill/>
            <a:prstDash val="solid"/>
          </a:ln>
        </p:spPr>
        <p:txBody>
          <a:bodyPr vert="horz" lIns="0" tIns="96520" rIns="0" bIns="0" anchor="t"/>
          <a:lstStyle/>
          <a:p>
            <a:pPr marL="0" marR="0" indent="0" algn="l">
              <a:lnSpc>
                <a:spcPts val="4800"/>
              </a:lnSpc>
              <a:spcAft>
                <a:spcPts val="1970"/>
              </a:spcAft>
            </a:pPr>
            <a:r>
              <a:rPr lang="en-US" sz="4200" b="1" u="sng" spc="-50" dirty="0">
                <a:solidFill>
                  <a:srgbClr val="000000"/>
                </a:solidFill>
                <a:latin typeface="Calibri Light" panose="02020603050405020304" pitchFamily="2"/>
              </a:rPr>
              <a:t>Results: </a:t>
            </a:r>
            <a:r>
              <a:rPr lang="en-US" sz="4200" b="1" spc="-50" dirty="0">
                <a:solidFill>
                  <a:srgbClr val="000000"/>
                </a:solidFill>
                <a:latin typeface="Calibri Light" panose="02020603050405020304" pitchFamily="2"/>
              </a:rPr>
              <a:t> </a:t>
            </a:r>
          </a:p>
        </p:txBody>
      </p:sp>
      <p:sp>
        <p:nvSpPr>
          <p:cNvPr id="3" name="Text Placeholder 2"/>
          <p:cNvSpPr>
            <a:spLocks noGrp="1"/>
          </p:cNvSpPr>
          <p:nvPr>
            <p:ph type="body" idx="10"/>
          </p:nvPr>
        </p:nvSpPr>
        <p:spPr>
          <a:xfrm>
            <a:off x="376711" y="1372870"/>
            <a:ext cx="11128059" cy="744855"/>
          </a:xfrm>
          <a:prstGeom prst="rect">
            <a:avLst/>
          </a:prstGeom>
          <a:noFill/>
          <a:ln w="0" cmpd="sng">
            <a:noFill/>
            <a:prstDash val="solid"/>
          </a:ln>
        </p:spPr>
        <p:txBody>
          <a:bodyPr vert="horz" lIns="0" tIns="31750" rIns="0" bIns="0" anchor="t"/>
          <a:lstStyle/>
          <a:p>
            <a:pPr marL="45720" marR="0" indent="0" algn="l">
              <a:lnSpc>
                <a:spcPts val="2400"/>
              </a:lnSpc>
              <a:spcAft>
                <a:spcPts val="3190"/>
              </a:spcAft>
            </a:pPr>
            <a:r>
              <a:rPr lang="en-US" sz="2400" spc="10" dirty="0">
                <a:solidFill>
                  <a:srgbClr val="000000"/>
                </a:solidFill>
                <a:latin typeface="Calibri" panose="02020603050405020304" pitchFamily="2"/>
              </a:rPr>
              <a:t>Since 1994, the Lawyers’ Fund has restored nearly $2 million to over 700 missing clients. </a:t>
            </a:r>
          </a:p>
        </p:txBody>
      </p:sp>
      <p:sp>
        <p:nvSpPr>
          <p:cNvPr id="6" name="Text Placeholder 5"/>
          <p:cNvSpPr>
            <a:spLocks noGrp="1"/>
          </p:cNvSpPr>
          <p:nvPr>
            <p:ph type="body" idx="10"/>
          </p:nvPr>
        </p:nvSpPr>
        <p:spPr>
          <a:xfrm>
            <a:off x="143256" y="5393690"/>
            <a:ext cx="10972800" cy="702310"/>
          </a:xfrm>
          <a:prstGeom prst="rect">
            <a:avLst/>
          </a:prstGeom>
          <a:noFill/>
          <a:ln w="0" cmpd="sng">
            <a:noFill/>
            <a:prstDash val="solid"/>
          </a:ln>
        </p:spPr>
        <p:txBody>
          <a:bodyPr vert="horz" lIns="0" tIns="31750" rIns="0" bIns="0" anchor="t"/>
          <a:lstStyle/>
          <a:p>
            <a:pPr marL="548640" marR="0" indent="0" algn="ctr">
              <a:lnSpc>
                <a:spcPts val="2400"/>
              </a:lnSpc>
              <a:spcAft>
                <a:spcPts val="0"/>
              </a:spcAft>
            </a:pPr>
            <a:r>
              <a:rPr lang="en-US" sz="2400" spc="15" dirty="0">
                <a:solidFill>
                  <a:srgbClr val="000000"/>
                </a:solidFill>
                <a:latin typeface="Calibri" panose="02020603050405020304" pitchFamily="2"/>
              </a:rPr>
              <a:t>Since 2017, the Lawyers’ Fund has made use of over $16.5 million </a:t>
            </a:r>
          </a:p>
          <a:p>
            <a:pPr marL="548640" marR="0" indent="0" algn="ctr">
              <a:lnSpc>
                <a:spcPts val="2400"/>
              </a:lnSpc>
              <a:spcAft>
                <a:spcPts val="0"/>
              </a:spcAft>
            </a:pPr>
            <a:r>
              <a:rPr lang="en-US" sz="2400" spc="15" dirty="0">
                <a:solidFill>
                  <a:srgbClr val="000000"/>
                </a:solidFill>
                <a:latin typeface="Calibri" panose="02020603050405020304" pitchFamily="2"/>
              </a:rPr>
              <a:t>for the benefit </a:t>
            </a:r>
            <a:r>
              <a:rPr lang="en-US" sz="2400" spc="0" dirty="0">
                <a:solidFill>
                  <a:srgbClr val="000000"/>
                </a:solidFill>
                <a:latin typeface="Calibri" panose="02020603050405020304" pitchFamily="2"/>
              </a:rPr>
              <a:t>of law client reimbursement awards.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ame 22">
            <a:extLst>
              <a:ext uri="{FF2B5EF4-FFF2-40B4-BE49-F238E27FC236}">
                <a16:creationId xmlns:a16="http://schemas.microsoft.com/office/drawing/2014/main"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57686-487A-4245-814E-58B1C25C675C}"/>
              </a:ext>
            </a:extLst>
          </p:cNvPr>
          <p:cNvSpPr>
            <a:spLocks noGrp="1"/>
          </p:cNvSpPr>
          <p:nvPr>
            <p:ph type="title"/>
          </p:nvPr>
        </p:nvSpPr>
        <p:spPr>
          <a:xfrm>
            <a:off x="838200" y="1122363"/>
            <a:ext cx="6858000" cy="2387600"/>
          </a:xfrm>
        </p:spPr>
        <p:txBody>
          <a:bodyPr vert="horz" lIns="91440" tIns="45720" rIns="91440" bIns="45720" rtlCol="0" anchor="b">
            <a:normAutofit fontScale="90000"/>
          </a:bodyPr>
          <a:lstStyle/>
          <a:p>
            <a:r>
              <a:rPr lang="en-US" sz="4200" b="1" dirty="0">
                <a:gradFill flip="none" rotWithShape="1">
                  <a:gsLst>
                    <a:gs pos="0">
                      <a:schemeClr val="accent5">
                        <a:alpha val="70000"/>
                      </a:schemeClr>
                    </a:gs>
                    <a:gs pos="100000">
                      <a:schemeClr val="accent1">
                        <a:alpha val="70000"/>
                      </a:schemeClr>
                    </a:gs>
                  </a:gsLst>
                  <a:lin ang="0" scaled="1"/>
                  <a:tileRect/>
                </a:gradFill>
              </a:rPr>
              <a:t>We Can’t All Be New York…</a:t>
            </a:r>
            <a:br>
              <a:rPr lang="en-US" sz="4200" b="1" dirty="0">
                <a:gradFill flip="none" rotWithShape="1">
                  <a:gsLst>
                    <a:gs pos="0">
                      <a:schemeClr val="accent5">
                        <a:alpha val="70000"/>
                      </a:schemeClr>
                    </a:gs>
                    <a:gs pos="100000">
                      <a:schemeClr val="accent1">
                        <a:alpha val="70000"/>
                      </a:schemeClr>
                    </a:gs>
                  </a:gsLst>
                  <a:lin ang="0" scaled="1"/>
                  <a:tileRect/>
                </a:gradFill>
              </a:rPr>
            </a:br>
            <a:r>
              <a:rPr lang="en-US" sz="4200" b="1" dirty="0">
                <a:gradFill flip="none" rotWithShape="1">
                  <a:gsLst>
                    <a:gs pos="0">
                      <a:schemeClr val="accent5">
                        <a:alpha val="70000"/>
                      </a:schemeClr>
                    </a:gs>
                    <a:gs pos="100000">
                      <a:schemeClr val="accent1">
                        <a:alpha val="70000"/>
                      </a:schemeClr>
                    </a:gs>
                  </a:gsLst>
                  <a:lin ang="0" scaled="1"/>
                  <a:tileRect/>
                </a:gradFill>
              </a:rPr>
              <a:t/>
            </a:r>
            <a:br>
              <a:rPr lang="en-US" sz="4200" b="1" dirty="0">
                <a:gradFill flip="none" rotWithShape="1">
                  <a:gsLst>
                    <a:gs pos="0">
                      <a:schemeClr val="accent5">
                        <a:alpha val="70000"/>
                      </a:schemeClr>
                    </a:gs>
                    <a:gs pos="100000">
                      <a:schemeClr val="accent1">
                        <a:alpha val="70000"/>
                      </a:schemeClr>
                    </a:gs>
                  </a:gsLst>
                  <a:lin ang="0" scaled="1"/>
                  <a:tileRect/>
                </a:gradFill>
              </a:rPr>
            </a:br>
            <a:r>
              <a:rPr lang="en-US" sz="4200" b="1" dirty="0">
                <a:gradFill flip="none" rotWithShape="1">
                  <a:gsLst>
                    <a:gs pos="0">
                      <a:schemeClr val="accent5">
                        <a:alpha val="70000"/>
                      </a:schemeClr>
                    </a:gs>
                    <a:gs pos="100000">
                      <a:schemeClr val="accent1">
                        <a:alpha val="70000"/>
                      </a:schemeClr>
                    </a:gs>
                  </a:gsLst>
                  <a:lin ang="0" scaled="1"/>
                  <a:tileRect/>
                </a:gradFill>
              </a:rPr>
              <a:t>                  And That’s Okay.</a:t>
            </a:r>
          </a:p>
        </p:txBody>
      </p:sp>
      <p:sp>
        <p:nvSpPr>
          <p:cNvPr id="27" name="Rectangle 26">
            <a:extLst>
              <a:ext uri="{FF2B5EF4-FFF2-40B4-BE49-F238E27FC236}">
                <a16:creationId xmlns:a16="http://schemas.microsoft.com/office/drawing/2014/main" id="{50F155B6-ACA8-4C58-AAB6-CAFC981FF9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0" y="0"/>
            <a:ext cx="41148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0" y="0"/>
            <a:ext cx="4110228"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3392DA1-F1D5-4C13-AD8D-F9338CF5EB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166075" y="1255390"/>
            <a:ext cx="4008678" cy="4034028"/>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2263907F-C4DA-4A1D-A3A1-35810C16F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4429" y="720055"/>
            <a:ext cx="3094425" cy="3113994"/>
          </a:xfrm>
          <a:prstGeom prst="ellipse">
            <a:avLst/>
          </a:prstGeom>
          <a:gradFill>
            <a:gsLst>
              <a:gs pos="0">
                <a:schemeClr val="accent1">
                  <a:alpha val="40000"/>
                </a:schemeClr>
              </a:gs>
              <a:gs pos="100000">
                <a:schemeClr val="accent1">
                  <a:lumMod val="20000"/>
                  <a:lumOff val="80000"/>
                  <a:alpha val="69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234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398520"/>
            <a:ext cx="12192000" cy="100330"/>
          </a:xfrm>
          <a:prstGeom prst="rect">
            <a:avLst/>
          </a:prstGeom>
          <a:solidFill>
            <a:srgbClr val="5B9BD4"/>
          </a:solidFill>
          <a:ln w="8890" cmpd="sng">
            <a:solidFill>
              <a:srgbClr val="41709C"/>
            </a:solidFill>
            <a:prstDash val="solid"/>
          </a:ln>
        </p:spPr>
        <p:txBody>
          <a:bodyPr vert="horz" lIns="0" tIns="0" rIns="0" bIns="0" anchor="t"/>
          <a:lstStyle/>
          <a:p>
            <a:r>
              <a:rPr lang="en-US" dirty="0"/>
              <a:t> </a:t>
            </a:r>
            <a:endParaRPr dirty="0"/>
          </a:p>
        </p:txBody>
      </p:sp>
      <p:pic>
        <p:nvPicPr>
          <p:cNvPr id="6" name="Picture 5"/>
          <p:cNvPicPr/>
          <p:nvPr/>
        </p:nvPicPr>
        <p:blipFill>
          <a:blip r:embed="rId3"/>
          <a:stretch>
            <a:fillRect/>
          </a:stretch>
        </p:blipFill>
        <p:spPr>
          <a:xfrm>
            <a:off x="6559550" y="1115695"/>
            <a:ext cx="5022850" cy="1224915"/>
          </a:xfrm>
          <a:prstGeom prst="rect">
            <a:avLst/>
          </a:prstGeom>
        </p:spPr>
      </p:pic>
      <p:pic>
        <p:nvPicPr>
          <p:cNvPr id="8" name="Picture 7"/>
          <p:cNvPicPr/>
          <p:nvPr/>
        </p:nvPicPr>
        <p:blipFill>
          <a:blip r:embed="rId4"/>
          <a:stretch>
            <a:fillRect/>
          </a:stretch>
        </p:blipFill>
        <p:spPr>
          <a:xfrm>
            <a:off x="972185" y="3648710"/>
            <a:ext cx="4233545" cy="194945"/>
          </a:xfrm>
          <a:prstGeom prst="rect">
            <a:avLst/>
          </a:prstGeom>
        </p:spPr>
      </p:pic>
      <p:pic>
        <p:nvPicPr>
          <p:cNvPr id="12" name="Picture 11"/>
          <p:cNvPicPr/>
          <p:nvPr/>
        </p:nvPicPr>
        <p:blipFill>
          <a:blip r:embed="rId5"/>
          <a:stretch>
            <a:fillRect/>
          </a:stretch>
        </p:blipFill>
        <p:spPr>
          <a:xfrm>
            <a:off x="2514600" y="4395470"/>
            <a:ext cx="1243330" cy="1148715"/>
          </a:xfrm>
          <a:prstGeom prst="rect">
            <a:avLst/>
          </a:prstGeom>
        </p:spPr>
      </p:pic>
      <p:pic>
        <p:nvPicPr>
          <p:cNvPr id="13" name="Picture 12"/>
          <p:cNvPicPr/>
          <p:nvPr/>
        </p:nvPicPr>
        <p:blipFill>
          <a:blip r:embed="rId6"/>
          <a:stretch>
            <a:fillRect/>
          </a:stretch>
        </p:blipFill>
        <p:spPr>
          <a:xfrm>
            <a:off x="1459865" y="6226810"/>
            <a:ext cx="3221990" cy="451485"/>
          </a:xfrm>
          <a:prstGeom prst="rect">
            <a:avLst/>
          </a:prstGeom>
        </p:spPr>
      </p:pic>
      <p:sp>
        <p:nvSpPr>
          <p:cNvPr id="3" name="Text Placeholder 2"/>
          <p:cNvSpPr>
            <a:spLocks noGrp="1"/>
          </p:cNvSpPr>
          <p:nvPr>
            <p:ph type="body" idx="10"/>
          </p:nvPr>
        </p:nvSpPr>
        <p:spPr>
          <a:xfrm>
            <a:off x="657860" y="213677"/>
            <a:ext cx="4826000" cy="450215"/>
          </a:xfrm>
          <a:prstGeom prst="rect">
            <a:avLst/>
          </a:prstGeom>
          <a:noFill/>
          <a:ln w="0" cmpd="sng">
            <a:noFill/>
            <a:prstDash val="solid"/>
          </a:ln>
        </p:spPr>
        <p:txBody>
          <a:bodyPr vert="horz" lIns="0" tIns="25400" rIns="0" bIns="0" anchor="t"/>
          <a:lstStyle/>
          <a:p>
            <a:pPr marL="0" marR="0" indent="0" algn="l">
              <a:lnSpc>
                <a:spcPts val="1800"/>
              </a:lnSpc>
              <a:spcAft>
                <a:spcPts val="1490"/>
              </a:spcAft>
            </a:pPr>
            <a:r>
              <a:rPr lang="en-US" sz="1600" b="1" u="sng" spc="-10" dirty="0">
                <a:solidFill>
                  <a:srgbClr val="000000"/>
                </a:solidFill>
                <a:latin typeface="Calibri" panose="02020603050405020304" pitchFamily="2"/>
              </a:rPr>
              <a:t>ABA Model Rules for Lawyers’ Funds for Client Protection  </a:t>
            </a:r>
          </a:p>
        </p:txBody>
      </p:sp>
      <p:sp>
        <p:nvSpPr>
          <p:cNvPr id="4" name="Text Placeholder 3"/>
          <p:cNvSpPr>
            <a:spLocks noGrp="1"/>
          </p:cNvSpPr>
          <p:nvPr>
            <p:ph type="body" idx="10"/>
          </p:nvPr>
        </p:nvSpPr>
        <p:spPr>
          <a:xfrm>
            <a:off x="328930" y="539115"/>
            <a:ext cx="5562600" cy="2859405"/>
          </a:xfrm>
          <a:prstGeom prst="rect">
            <a:avLst/>
          </a:prstGeom>
          <a:noFill/>
          <a:ln w="0" cmpd="sng">
            <a:noFill/>
            <a:prstDash val="solid"/>
          </a:ln>
        </p:spPr>
        <p:txBody>
          <a:bodyPr vert="horz" lIns="0" tIns="31750" rIns="0" bIns="0" anchor="t"/>
          <a:lstStyle/>
          <a:p>
            <a:pPr marL="0" marR="0" indent="0" algn="l">
              <a:lnSpc>
                <a:spcPts val="1400"/>
              </a:lnSpc>
              <a:spcAft>
                <a:spcPts val="0"/>
              </a:spcAft>
            </a:pPr>
            <a:r>
              <a:rPr lang="en-US" sz="1400" spc="-10" dirty="0">
                <a:solidFill>
                  <a:srgbClr val="000000"/>
                </a:solidFill>
                <a:latin typeface="Calibri" panose="02020603050405020304" pitchFamily="2"/>
              </a:rPr>
              <a:t>RULE 3. FUNDING </a:t>
            </a:r>
          </a:p>
          <a:p>
            <a:pPr marL="0" marR="137160" indent="0" algn="l">
              <a:lnSpc>
                <a:spcPts val="1700"/>
              </a:lnSpc>
              <a:spcBef>
                <a:spcPts val="5"/>
              </a:spcBef>
              <a:spcAft>
                <a:spcPts val="0"/>
              </a:spcAft>
            </a:pPr>
            <a:r>
              <a:rPr lang="en-US" sz="1400" spc="0" dirty="0">
                <a:solidFill>
                  <a:srgbClr val="000000"/>
                </a:solidFill>
                <a:latin typeface="Calibri" panose="02020603050405020304" pitchFamily="2"/>
              </a:rPr>
              <a:t>A. The Court shall provide for funding by the lawyers admitted and licensed to practice law in the jurisdiction in amounts adequate for the proper payment of claims and the costs of administering the Fund. </a:t>
            </a:r>
          </a:p>
          <a:p>
            <a:pPr marL="0" marR="0" indent="0" algn="l">
              <a:lnSpc>
                <a:spcPts val="1400"/>
              </a:lnSpc>
              <a:spcBef>
                <a:spcPts val="1925"/>
              </a:spcBef>
              <a:spcAft>
                <a:spcPts val="0"/>
              </a:spcAft>
            </a:pPr>
            <a:r>
              <a:rPr lang="en-US" sz="1400" spc="-10" dirty="0">
                <a:solidFill>
                  <a:srgbClr val="000000"/>
                </a:solidFill>
                <a:latin typeface="Calibri" panose="02020603050405020304" pitchFamily="2"/>
              </a:rPr>
              <a:t>Comment </a:t>
            </a:r>
          </a:p>
          <a:p>
            <a:pPr marL="0" marR="0" indent="0" algn="l">
              <a:lnSpc>
                <a:spcPts val="1700"/>
              </a:lnSpc>
              <a:spcBef>
                <a:spcPts val="5"/>
              </a:spcBef>
              <a:spcAft>
                <a:spcPts val="620"/>
              </a:spcAft>
            </a:pPr>
            <a:r>
              <a:rPr lang="en-US" sz="1400" spc="0" dirty="0">
                <a:solidFill>
                  <a:srgbClr val="000000"/>
                </a:solidFill>
                <a:latin typeface="Calibri" panose="02020603050405020304" pitchFamily="2"/>
              </a:rPr>
              <a:t>[1] Paragraph A suggests that</a:t>
            </a:r>
            <a:r>
              <a:rPr lang="en-US" sz="1400" spc="0" dirty="0">
                <a:solidFill>
                  <a:srgbClr val="FF0000"/>
                </a:solidFill>
                <a:latin typeface="Calibri" panose="02020603050405020304" pitchFamily="2"/>
              </a:rPr>
              <a:t> the single most important factor in establishing and maintaining an effective client reimbursement program is ensuring adequate and continuous funding through a reliable source.</a:t>
            </a:r>
            <a:r>
              <a:rPr lang="en-US" sz="1400" spc="0" dirty="0">
                <a:solidFill>
                  <a:srgbClr val="000000"/>
                </a:solidFill>
                <a:latin typeface="Calibri" panose="02020603050405020304" pitchFamily="2"/>
              </a:rPr>
              <a:t> The Court, pursuant to its power to regulate lawyers and the practice of law, has the power to impose a fee to support the regulatory system. In the exercise of its authority, the Court may assess lawyers an annual fee to finance systems that implement the Court’s regulatory authority. </a:t>
            </a:r>
          </a:p>
        </p:txBody>
      </p:sp>
      <p:sp>
        <p:nvSpPr>
          <p:cNvPr id="9" name="Text Placeholder 8"/>
          <p:cNvSpPr>
            <a:spLocks noGrp="1"/>
          </p:cNvSpPr>
          <p:nvPr>
            <p:ph type="body" idx="10"/>
          </p:nvPr>
        </p:nvSpPr>
        <p:spPr>
          <a:xfrm>
            <a:off x="6594157" y="3648710"/>
            <a:ext cx="4953635" cy="607060"/>
          </a:xfrm>
          <a:prstGeom prst="rect">
            <a:avLst/>
          </a:prstGeom>
          <a:noFill/>
          <a:ln w="0" cmpd="sng">
            <a:noFill/>
            <a:prstDash val="solid"/>
          </a:ln>
        </p:spPr>
        <p:txBody>
          <a:bodyPr vert="horz" lIns="0" tIns="211455" rIns="0" bIns="0" anchor="t"/>
          <a:lstStyle/>
          <a:p>
            <a:pPr marL="0" marR="0" indent="0" algn="l">
              <a:lnSpc>
                <a:spcPts val="1400"/>
              </a:lnSpc>
              <a:spcAft>
                <a:spcPts val="1675"/>
              </a:spcAft>
            </a:pPr>
            <a:r>
              <a:rPr lang="en-US" sz="1500" b="1" u="sng" spc="0" dirty="0">
                <a:solidFill>
                  <a:srgbClr val="000000"/>
                </a:solidFill>
                <a:latin typeface="Calibri" panose="02020603050405020304" pitchFamily="2"/>
              </a:rPr>
              <a:t>NCPO Standards for Evaluating Client Protection Funds </a:t>
            </a:r>
          </a:p>
        </p:txBody>
      </p:sp>
      <p:graphicFrame>
        <p:nvGraphicFramePr>
          <p:cNvPr id="11" name="Table 10"/>
          <p:cNvGraphicFramePr>
            <a:graphicFrameLocks noGrp="1"/>
          </p:cNvGraphicFramePr>
          <p:nvPr>
            <p:extLst>
              <p:ext uri="{D42A27DB-BD31-4B8C-83A1-F6EECF244321}">
                <p14:modId xmlns:p14="http://schemas.microsoft.com/office/powerpoint/2010/main" val="122534871"/>
              </p:ext>
            </p:extLst>
          </p:nvPr>
        </p:nvGraphicFramePr>
        <p:xfrm>
          <a:off x="1459865" y="4151630"/>
          <a:ext cx="10226167" cy="2528570"/>
        </p:xfrm>
        <a:graphic>
          <a:graphicData uri="http://schemas.openxmlformats.org/drawingml/2006/table">
            <a:tbl>
              <a:tblPr/>
              <a:tblGrid>
                <a:gridCol w="3125757">
                  <a:extLst>
                    <a:ext uri="{9D8B030D-6E8A-4147-A177-3AD203B41FA5}">
                      <a16:colId xmlns:a16="http://schemas.microsoft.com/office/drawing/2014/main" val="20000"/>
                    </a:ext>
                  </a:extLst>
                </a:gridCol>
                <a:gridCol w="7100410">
                  <a:extLst>
                    <a:ext uri="{9D8B030D-6E8A-4147-A177-3AD203B41FA5}">
                      <a16:colId xmlns:a16="http://schemas.microsoft.com/office/drawing/2014/main" val="20001"/>
                    </a:ext>
                  </a:extLst>
                </a:gridCol>
              </a:tblGrid>
              <a:tr h="1733550">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1417320" marR="0" indent="0" algn="l">
                        <a:lnSpc>
                          <a:spcPts val="1500"/>
                        </a:lnSpc>
                        <a:spcBef>
                          <a:spcPts val="0"/>
                        </a:spcBef>
                        <a:spcAft>
                          <a:spcPts val="0"/>
                        </a:spcAft>
                      </a:pPr>
                      <a:r>
                        <a:rPr lang="en-US" sz="1400" spc="0" dirty="0">
                          <a:solidFill>
                            <a:srgbClr val="000000"/>
                          </a:solidFill>
                          <a:latin typeface="Calibri" panose="02020603050405020304" pitchFamily="2"/>
                        </a:rPr>
                        <a:t>2.1 The Fund must have a source of income that is steady, secure and adequate to meet its standards of accessibility and responsiveness. </a:t>
                      </a:r>
                    </a:p>
                    <a:p>
                      <a:pPr marL="1417320" marR="0" indent="0" algn="l">
                        <a:lnSpc>
                          <a:spcPts val="1400"/>
                        </a:lnSpc>
                        <a:spcBef>
                          <a:spcPts val="1925"/>
                        </a:spcBef>
                        <a:spcAft>
                          <a:spcPts val="0"/>
                        </a:spcAft>
                      </a:pPr>
                      <a:r>
                        <a:rPr lang="en-US" sz="1400" spc="0" dirty="0">
                          <a:solidFill>
                            <a:srgbClr val="000000"/>
                          </a:solidFill>
                          <a:latin typeface="Calibri" panose="02020603050405020304" pitchFamily="2"/>
                        </a:rPr>
                        <a:t>Commentary </a:t>
                      </a:r>
                    </a:p>
                    <a:p>
                      <a:pPr marL="1417320" marR="0" indent="0" algn="l">
                        <a:lnSpc>
                          <a:spcPts val="1700"/>
                        </a:lnSpc>
                        <a:spcBef>
                          <a:spcPts val="0"/>
                        </a:spcBef>
                        <a:spcAft>
                          <a:spcPts val="1755"/>
                        </a:spcAft>
                      </a:pPr>
                      <a:r>
                        <a:rPr lang="en-US" sz="1400" spc="0" dirty="0">
                          <a:solidFill>
                            <a:srgbClr val="000000"/>
                          </a:solidFill>
                          <a:latin typeface="Calibri" panose="02020603050405020304" pitchFamily="2"/>
                        </a:rPr>
                        <a:t>Client protection is a field in which good intentions are not enough. A Fund in hiding or unable to meet the need cannot be considered a Fund at all. In many ways, funding is the ultimate Fund issue.</a:t>
                      </a:r>
                      <a:r>
                        <a:rPr lang="en-US" sz="1400" spc="0" dirty="0">
                          <a:solidFill>
                            <a:srgbClr val="FF0000"/>
                          </a:solidFill>
                          <a:latin typeface="Calibri" panose="02020603050405020304" pitchFamily="2"/>
                        </a:rPr>
                        <a:t> Not only must funding be adequate, but it must be steady - every year or every other year - and secure.</a:t>
                      </a:r>
                      <a:r>
                        <a:rPr lang="en-US" sz="1400" spc="0" dirty="0">
                          <a:solidFill>
                            <a:srgbClr val="000000"/>
                          </a:solidFill>
                          <a:latin typeface="Calibri" panose="02020603050405020304" pitchFamily="2"/>
                        </a:rPr>
                        <a:t> Given the Fund's importance to maintaining trust and respect within the legal profession, it cannot be permitted to go begging each year with clients' financial viability hanging in the balance.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795020">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464E7-612A-7DC5-21C8-4453A80A2771}"/>
              </a:ext>
            </a:extLst>
          </p:cNvPr>
          <p:cNvSpPr>
            <a:spLocks noGrp="1"/>
          </p:cNvSpPr>
          <p:nvPr>
            <p:ph type="body" idx="10"/>
          </p:nvPr>
        </p:nvSpPr>
        <p:spPr>
          <a:xfrm>
            <a:off x="368238" y="180664"/>
            <a:ext cx="10972800" cy="965835"/>
          </a:xfrm>
        </p:spPr>
        <p:txBody>
          <a:bodyPr/>
          <a:lstStyle/>
          <a:p>
            <a:r>
              <a:rPr lang="en-US" sz="5000" b="1" i="1" dirty="0">
                <a:latin typeface="Rastanty Cortez" panose="020F0502020204030204" pitchFamily="2" charset="0"/>
              </a:rPr>
              <a:t>Part Deux: Lemons to Lemonade</a:t>
            </a:r>
          </a:p>
          <a:p>
            <a:endParaRPr lang="en-US" dirty="0"/>
          </a:p>
        </p:txBody>
      </p:sp>
      <p:sp>
        <p:nvSpPr>
          <p:cNvPr id="5" name="Text Placeholder 4">
            <a:extLst>
              <a:ext uri="{FF2B5EF4-FFF2-40B4-BE49-F238E27FC236}">
                <a16:creationId xmlns:a16="http://schemas.microsoft.com/office/drawing/2014/main" id="{3A61214D-762C-5856-0801-B8C6F9DCA428}"/>
              </a:ext>
            </a:extLst>
          </p:cNvPr>
          <p:cNvSpPr>
            <a:spLocks noGrp="1"/>
          </p:cNvSpPr>
          <p:nvPr>
            <p:ph type="body" idx="10"/>
          </p:nvPr>
        </p:nvSpPr>
        <p:spPr>
          <a:xfrm>
            <a:off x="609600" y="1600200"/>
            <a:ext cx="10972800" cy="4729079"/>
          </a:xfrm>
        </p:spPr>
        <p:txBody>
          <a:bodyPr/>
          <a:lstStyle/>
          <a:p>
            <a:pPr>
              <a:buClr>
                <a:srgbClr val="92D050"/>
              </a:buClr>
            </a:pPr>
            <a:r>
              <a:rPr lang="en-US" sz="2000" dirty="0">
                <a:latin typeface="Aptos" panose="020B0004020202020204" pitchFamily="34" charset="0"/>
              </a:rPr>
              <a:t>Iowa’s Experience</a:t>
            </a:r>
            <a:br>
              <a:rPr lang="en-US" sz="2000" dirty="0">
                <a:latin typeface="Aptos" panose="020B0004020202020204" pitchFamily="34" charset="0"/>
              </a:rPr>
            </a:br>
            <a:endParaRPr lang="en-US" sz="2000" dirty="0">
              <a:latin typeface="Aptos" panose="020B0004020202020204" pitchFamily="34" charset="0"/>
            </a:endParaRPr>
          </a:p>
          <a:p>
            <a:pPr marL="285750" lvl="1" indent="-285750">
              <a:buClr>
                <a:srgbClr val="92D050"/>
              </a:buClr>
              <a:buFont typeface="Courier New" panose="02070309020205020404" pitchFamily="49" charset="0"/>
              <a:buChar char="o"/>
            </a:pPr>
            <a:r>
              <a:rPr lang="en-US" sz="2000" dirty="0">
                <a:latin typeface="Aptos" panose="020B0004020202020204" pitchFamily="34" charset="0"/>
              </a:rPr>
              <a:t>Lawyer regulation configuration</a:t>
            </a:r>
            <a:br>
              <a:rPr lang="en-US" sz="2000" dirty="0">
                <a:latin typeface="Aptos" panose="020B0004020202020204" pitchFamily="34" charset="0"/>
              </a:rPr>
            </a:br>
            <a:endParaRPr lang="en-US" sz="2000" dirty="0">
              <a:latin typeface="Aptos" panose="020B0004020202020204" pitchFamily="34" charset="0"/>
            </a:endParaRPr>
          </a:p>
          <a:p>
            <a:pPr marL="285750" indent="-285750">
              <a:buClr>
                <a:srgbClr val="92D050"/>
              </a:buClr>
              <a:buFont typeface="Courier New" panose="02070309020205020404" pitchFamily="49" charset="0"/>
              <a:buChar char="o"/>
            </a:pPr>
            <a:r>
              <a:rPr lang="en-US" sz="2000" dirty="0">
                <a:latin typeface="Aptos" panose="020B0004020202020204" pitchFamily="34" charset="0"/>
              </a:rPr>
              <a:t>Demographics</a:t>
            </a:r>
            <a:br>
              <a:rPr lang="en-US" sz="2000" dirty="0">
                <a:latin typeface="Aptos" panose="020B0004020202020204" pitchFamily="34" charset="0"/>
              </a:rPr>
            </a:br>
            <a:endParaRPr lang="en-US" sz="2000" dirty="0">
              <a:latin typeface="Aptos" panose="020B0004020202020204" pitchFamily="34" charset="0"/>
            </a:endParaRPr>
          </a:p>
          <a:p>
            <a:pPr marL="285750" indent="-285750">
              <a:buClr>
                <a:srgbClr val="92D050"/>
              </a:buClr>
              <a:buFont typeface="Courier New" panose="02070309020205020404" pitchFamily="49" charset="0"/>
              <a:buChar char="o"/>
            </a:pPr>
            <a:r>
              <a:rPr lang="en-US" sz="2000" dirty="0">
                <a:latin typeface="Aptos" panose="020B0004020202020204" pitchFamily="34" charset="0"/>
              </a:rPr>
              <a:t>Cropping up of the unclaimed funds issue</a:t>
            </a:r>
            <a:br>
              <a:rPr lang="en-US" sz="2000" dirty="0">
                <a:latin typeface="Aptos" panose="020B0004020202020204" pitchFamily="34" charset="0"/>
              </a:rPr>
            </a:br>
            <a:endParaRPr lang="en-US" sz="2000" dirty="0">
              <a:latin typeface="Aptos" panose="020B0004020202020204" pitchFamily="34" charset="0"/>
            </a:endParaRPr>
          </a:p>
          <a:p>
            <a:pPr marL="285750" indent="-285750">
              <a:buClr>
                <a:srgbClr val="92D050"/>
              </a:buClr>
              <a:buFont typeface="Courier New" panose="02070309020205020404" pitchFamily="49" charset="0"/>
              <a:buChar char="o"/>
            </a:pPr>
            <a:r>
              <a:rPr lang="en-US" sz="2000" dirty="0">
                <a:latin typeface="Aptos" panose="020B0004020202020204" pitchFamily="34" charset="0"/>
              </a:rPr>
              <a:t>Disposition of inactive client balances, stale outstanding checks</a:t>
            </a:r>
          </a:p>
          <a:p>
            <a:pPr marL="285750" indent="-285750">
              <a:buClr>
                <a:srgbClr val="92D050"/>
              </a:buClr>
              <a:buFont typeface="Courier New" panose="02070309020205020404" pitchFamily="49" charset="0"/>
              <a:buChar char="o"/>
            </a:pPr>
            <a:endParaRPr lang="en-US" sz="2000" dirty="0">
              <a:latin typeface="Aptos" panose="020B0004020202020204" pitchFamily="34" charset="0"/>
            </a:endParaRPr>
          </a:p>
          <a:p>
            <a:pPr lvl="1">
              <a:buClr>
                <a:srgbClr val="92D050"/>
              </a:buClr>
            </a:pPr>
            <a:r>
              <a:rPr lang="en-US" sz="2000" dirty="0">
                <a:latin typeface="Aptos" panose="020B0004020202020204" pitchFamily="34" charset="0"/>
              </a:rPr>
              <a:t>	Option A : immediate return at the end of the matter</a:t>
            </a:r>
          </a:p>
          <a:p>
            <a:pPr lvl="1">
              <a:buClr>
                <a:srgbClr val="92D050"/>
              </a:buClr>
            </a:pPr>
            <a:r>
              <a:rPr lang="en-US" sz="2000" dirty="0">
                <a:latin typeface="Aptos" panose="020B0004020202020204" pitchFamily="34" charset="0"/>
              </a:rPr>
              <a:t>	Option B : regular or cashier’s check</a:t>
            </a:r>
          </a:p>
          <a:p>
            <a:pPr lvl="1">
              <a:buClr>
                <a:srgbClr val="92D050"/>
              </a:buClr>
            </a:pPr>
            <a:r>
              <a:rPr lang="en-US" sz="2000" dirty="0">
                <a:latin typeface="Aptos" panose="020B0004020202020204" pitchFamily="34" charset="0"/>
              </a:rPr>
              <a:t>	Option C : The Great Iowa Treasure Hunt (GITH)</a:t>
            </a:r>
          </a:p>
          <a:p>
            <a:pPr>
              <a:buClr>
                <a:srgbClr val="92D050"/>
              </a:buClr>
            </a:pPr>
            <a:r>
              <a:rPr lang="en-US" sz="2000" dirty="0">
                <a:latin typeface="+mn-lt"/>
              </a:rPr>
              <a:t>	</a:t>
            </a:r>
            <a:r>
              <a:rPr lang="en-US" dirty="0"/>
              <a:t>		 </a:t>
            </a:r>
          </a:p>
          <a:p>
            <a:endParaRPr lang="en-US" dirty="0"/>
          </a:p>
        </p:txBody>
      </p:sp>
      <p:grpSp>
        <p:nvGrpSpPr>
          <p:cNvPr id="4" name="Group 3">
            <a:extLst>
              <a:ext uri="{FF2B5EF4-FFF2-40B4-BE49-F238E27FC236}">
                <a16:creationId xmlns:a16="http://schemas.microsoft.com/office/drawing/2014/main" id="{F7B6A617-E052-EEF0-1D39-F4B4D70E53A3}"/>
              </a:ext>
            </a:extLst>
          </p:cNvPr>
          <p:cNvGrpSpPr/>
          <p:nvPr/>
        </p:nvGrpSpPr>
        <p:grpSpPr>
          <a:xfrm>
            <a:off x="7408715" y="976012"/>
            <a:ext cx="4173685" cy="3674693"/>
            <a:chOff x="2512244" y="1956807"/>
            <a:chExt cx="3803001" cy="3784447"/>
          </a:xfrm>
        </p:grpSpPr>
        <p:sp>
          <p:nvSpPr>
            <p:cNvPr id="6" name="Freeform: Shape 5">
              <a:extLst>
                <a:ext uri="{FF2B5EF4-FFF2-40B4-BE49-F238E27FC236}">
                  <a16:creationId xmlns:a16="http://schemas.microsoft.com/office/drawing/2014/main" id="{08C16053-EA85-35EC-67EC-CC539A9245EE}"/>
                </a:ext>
              </a:extLst>
            </p:cNvPr>
            <p:cNvSpPr/>
            <p:nvPr/>
          </p:nvSpPr>
          <p:spPr>
            <a:xfrm>
              <a:off x="2512244" y="1956808"/>
              <a:ext cx="1982716" cy="2207113"/>
            </a:xfrm>
            <a:custGeom>
              <a:avLst/>
              <a:gdLst>
                <a:gd name="connsiteX0" fmla="*/ 0 w 1982716"/>
                <a:gd name="connsiteY0" fmla="*/ 495679 h 991358"/>
                <a:gd name="connsiteX1" fmla="*/ 991358 w 1982716"/>
                <a:gd name="connsiteY1" fmla="*/ 0 h 991358"/>
                <a:gd name="connsiteX2" fmla="*/ 1982716 w 1982716"/>
                <a:gd name="connsiteY2" fmla="*/ 495679 h 991358"/>
                <a:gd name="connsiteX3" fmla="*/ 991358 w 1982716"/>
                <a:gd name="connsiteY3" fmla="*/ 991358 h 991358"/>
                <a:gd name="connsiteX4" fmla="*/ 0 w 1982716"/>
                <a:gd name="connsiteY4" fmla="*/ 495679 h 99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716" h="991358">
                  <a:moveTo>
                    <a:pt x="0" y="495679"/>
                  </a:moveTo>
                  <a:cubicBezTo>
                    <a:pt x="0" y="221923"/>
                    <a:pt x="443846" y="0"/>
                    <a:pt x="991358" y="0"/>
                  </a:cubicBezTo>
                  <a:cubicBezTo>
                    <a:pt x="1538870" y="0"/>
                    <a:pt x="1982716" y="221923"/>
                    <a:pt x="1982716" y="495679"/>
                  </a:cubicBezTo>
                  <a:cubicBezTo>
                    <a:pt x="1982716" y="769435"/>
                    <a:pt x="1538870" y="991358"/>
                    <a:pt x="991358" y="991358"/>
                  </a:cubicBezTo>
                  <a:cubicBezTo>
                    <a:pt x="443846" y="991358"/>
                    <a:pt x="0" y="769435"/>
                    <a:pt x="0" y="495679"/>
                  </a:cubicBezTo>
                  <a:close/>
                </a:path>
              </a:pathLst>
            </a:custGeom>
            <a:solidFill>
              <a:srgbClr val="FFFF00">
                <a:alpha val="60000"/>
              </a:srgbClr>
            </a:solidFill>
            <a:ln>
              <a:solidFill>
                <a:schemeClr val="tx1">
                  <a:lumMod val="50000"/>
                  <a:lumOff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8617" tIns="153436" rIns="298617" bIns="153436"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lumMod val="85000"/>
                      <a:lumOff val="15000"/>
                    </a:schemeClr>
                  </a:solidFill>
                  <a:effectLst/>
                  <a:latin typeface="Arial" charset="0"/>
                </a:rPr>
                <a:t>Claims to the Fund</a:t>
              </a:r>
            </a:p>
          </p:txBody>
        </p:sp>
        <p:sp>
          <p:nvSpPr>
            <p:cNvPr id="7" name="Freeform: Shape 6">
              <a:extLst>
                <a:ext uri="{FF2B5EF4-FFF2-40B4-BE49-F238E27FC236}">
                  <a16:creationId xmlns:a16="http://schemas.microsoft.com/office/drawing/2014/main" id="{5C7A80FF-8E1D-7C63-6DB0-D6103C743A03}"/>
                </a:ext>
              </a:extLst>
            </p:cNvPr>
            <p:cNvSpPr/>
            <p:nvPr/>
          </p:nvSpPr>
          <p:spPr>
            <a:xfrm>
              <a:off x="4332529" y="1956807"/>
              <a:ext cx="1982716" cy="2207113"/>
            </a:xfrm>
            <a:custGeom>
              <a:avLst/>
              <a:gdLst>
                <a:gd name="connsiteX0" fmla="*/ 0 w 1982716"/>
                <a:gd name="connsiteY0" fmla="*/ 495679 h 991358"/>
                <a:gd name="connsiteX1" fmla="*/ 991358 w 1982716"/>
                <a:gd name="connsiteY1" fmla="*/ 0 h 991358"/>
                <a:gd name="connsiteX2" fmla="*/ 1982716 w 1982716"/>
                <a:gd name="connsiteY2" fmla="*/ 495679 h 991358"/>
                <a:gd name="connsiteX3" fmla="*/ 991358 w 1982716"/>
                <a:gd name="connsiteY3" fmla="*/ 991358 h 991358"/>
                <a:gd name="connsiteX4" fmla="*/ 0 w 1982716"/>
                <a:gd name="connsiteY4" fmla="*/ 495679 h 99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716" h="991358">
                  <a:moveTo>
                    <a:pt x="0" y="495679"/>
                  </a:moveTo>
                  <a:cubicBezTo>
                    <a:pt x="0" y="221923"/>
                    <a:pt x="443846" y="0"/>
                    <a:pt x="991358" y="0"/>
                  </a:cubicBezTo>
                  <a:cubicBezTo>
                    <a:pt x="1538870" y="0"/>
                    <a:pt x="1982716" y="221923"/>
                    <a:pt x="1982716" y="495679"/>
                  </a:cubicBezTo>
                  <a:cubicBezTo>
                    <a:pt x="1982716" y="769435"/>
                    <a:pt x="1538870" y="991358"/>
                    <a:pt x="991358" y="991358"/>
                  </a:cubicBezTo>
                  <a:cubicBezTo>
                    <a:pt x="443846" y="991358"/>
                    <a:pt x="0" y="769435"/>
                    <a:pt x="0" y="495679"/>
                  </a:cubicBezTo>
                  <a:close/>
                </a:path>
              </a:pathLst>
            </a:custGeom>
            <a:solidFill>
              <a:srgbClr val="00B0F0">
                <a:alpha val="60000"/>
              </a:srgbClr>
            </a:solidFill>
            <a:ln>
              <a:solidFill>
                <a:schemeClr val="tx1">
                  <a:lumMod val="50000"/>
                  <a:lumOff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8617" tIns="153436" rIns="298617" bIns="153436"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lumMod val="85000"/>
                      <a:lumOff val="15000"/>
                    </a:schemeClr>
                  </a:solidFill>
                  <a:effectLst/>
                  <a:latin typeface="Arial" charset="0"/>
                </a:rPr>
                <a:t>Succession Planning &amp;  Trusteeships</a:t>
              </a:r>
            </a:p>
          </p:txBody>
        </p:sp>
        <p:sp>
          <p:nvSpPr>
            <p:cNvPr id="8" name="Freeform: Shape 7">
              <a:extLst>
                <a:ext uri="{FF2B5EF4-FFF2-40B4-BE49-F238E27FC236}">
                  <a16:creationId xmlns:a16="http://schemas.microsoft.com/office/drawing/2014/main" id="{B134215A-4E58-CBB6-64C6-C5CECBEF6261}"/>
                </a:ext>
              </a:extLst>
            </p:cNvPr>
            <p:cNvSpPr/>
            <p:nvPr/>
          </p:nvSpPr>
          <p:spPr>
            <a:xfrm>
              <a:off x="3422387" y="3534141"/>
              <a:ext cx="1982716" cy="2207113"/>
            </a:xfrm>
            <a:custGeom>
              <a:avLst/>
              <a:gdLst>
                <a:gd name="connsiteX0" fmla="*/ 0 w 1982716"/>
                <a:gd name="connsiteY0" fmla="*/ 495679 h 991358"/>
                <a:gd name="connsiteX1" fmla="*/ 991358 w 1982716"/>
                <a:gd name="connsiteY1" fmla="*/ 0 h 991358"/>
                <a:gd name="connsiteX2" fmla="*/ 1982716 w 1982716"/>
                <a:gd name="connsiteY2" fmla="*/ 495679 h 991358"/>
                <a:gd name="connsiteX3" fmla="*/ 991358 w 1982716"/>
                <a:gd name="connsiteY3" fmla="*/ 991358 h 991358"/>
                <a:gd name="connsiteX4" fmla="*/ 0 w 1982716"/>
                <a:gd name="connsiteY4" fmla="*/ 495679 h 991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716" h="991358">
                  <a:moveTo>
                    <a:pt x="0" y="495679"/>
                  </a:moveTo>
                  <a:cubicBezTo>
                    <a:pt x="0" y="221923"/>
                    <a:pt x="443846" y="0"/>
                    <a:pt x="991358" y="0"/>
                  </a:cubicBezTo>
                  <a:cubicBezTo>
                    <a:pt x="1538870" y="0"/>
                    <a:pt x="1982716" y="221923"/>
                    <a:pt x="1982716" y="495679"/>
                  </a:cubicBezTo>
                  <a:cubicBezTo>
                    <a:pt x="1982716" y="769435"/>
                    <a:pt x="1538870" y="991358"/>
                    <a:pt x="991358" y="991358"/>
                  </a:cubicBezTo>
                  <a:cubicBezTo>
                    <a:pt x="443846" y="991358"/>
                    <a:pt x="0" y="769435"/>
                    <a:pt x="0" y="495679"/>
                  </a:cubicBezTo>
                  <a:close/>
                </a:path>
              </a:pathLst>
            </a:custGeom>
            <a:solidFill>
              <a:srgbClr val="92D050">
                <a:alpha val="85000"/>
              </a:srgbClr>
            </a:solidFill>
            <a:ln>
              <a:solidFill>
                <a:schemeClr val="tx1">
                  <a:lumMod val="50000"/>
                  <a:lumOff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8617" tIns="153436" rIns="298617" bIns="153436"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lumMod val="85000"/>
                      <a:lumOff val="15000"/>
                    </a:schemeClr>
                  </a:solidFill>
                  <a:effectLst/>
                  <a:latin typeface="Arial" charset="0"/>
                </a:rPr>
                <a:t>Client Trust Account (CTA)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lumMod val="85000"/>
                      <a:lumOff val="15000"/>
                    </a:schemeClr>
                  </a:solidFill>
                  <a:effectLst/>
                  <a:latin typeface="Arial" charset="0"/>
                </a:rPr>
                <a:t>Audit Program</a:t>
              </a:r>
            </a:p>
          </p:txBody>
        </p:sp>
      </p:grpSp>
    </p:spTree>
    <p:extLst>
      <p:ext uri="{BB962C8B-B14F-4D97-AF65-F5344CB8AC3E}">
        <p14:creationId xmlns:p14="http://schemas.microsoft.com/office/powerpoint/2010/main" val="1511170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464E7-612A-7DC5-21C8-4453A80A2771}"/>
              </a:ext>
            </a:extLst>
          </p:cNvPr>
          <p:cNvSpPr>
            <a:spLocks noGrp="1"/>
          </p:cNvSpPr>
          <p:nvPr>
            <p:ph type="body" idx="10"/>
          </p:nvPr>
        </p:nvSpPr>
        <p:spPr>
          <a:xfrm>
            <a:off x="292354" y="190393"/>
            <a:ext cx="10972800" cy="965835"/>
          </a:xfrm>
        </p:spPr>
        <p:txBody>
          <a:bodyPr/>
          <a:lstStyle/>
          <a:p>
            <a:r>
              <a:rPr lang="en-US" sz="5000" b="1" i="1" dirty="0">
                <a:latin typeface="Rastanty Cortez" panose="020F0502020204030204" pitchFamily="2" charset="0"/>
              </a:rPr>
              <a:t>Part Deux: Lemons to Lemonade</a:t>
            </a:r>
          </a:p>
          <a:p>
            <a:endParaRPr lang="en-US" dirty="0"/>
          </a:p>
        </p:txBody>
      </p:sp>
      <p:sp>
        <p:nvSpPr>
          <p:cNvPr id="5" name="Text Placeholder 4">
            <a:extLst>
              <a:ext uri="{FF2B5EF4-FFF2-40B4-BE49-F238E27FC236}">
                <a16:creationId xmlns:a16="http://schemas.microsoft.com/office/drawing/2014/main" id="{3A61214D-762C-5856-0801-B8C6F9DCA428}"/>
              </a:ext>
            </a:extLst>
          </p:cNvPr>
          <p:cNvSpPr>
            <a:spLocks noGrp="1"/>
          </p:cNvSpPr>
          <p:nvPr>
            <p:ph type="body" idx="10"/>
          </p:nvPr>
        </p:nvSpPr>
        <p:spPr>
          <a:xfrm>
            <a:off x="609600" y="1251230"/>
            <a:ext cx="10655554" cy="5327700"/>
          </a:xfrm>
        </p:spPr>
        <p:txBody>
          <a:bodyPr/>
          <a:lstStyle/>
          <a:p>
            <a:r>
              <a:rPr lang="en-US" sz="2200" dirty="0">
                <a:solidFill>
                  <a:srgbClr val="000000"/>
                </a:solidFill>
                <a:highlight>
                  <a:srgbClr val="FFFFFF"/>
                </a:highlight>
                <a:latin typeface="Aptos" panose="020B0004020202020204" pitchFamily="34" charset="0"/>
              </a:rPr>
              <a:t>The Tentative Plan</a:t>
            </a:r>
            <a:r>
              <a:rPr lang="en-US" sz="2000" dirty="0">
                <a:solidFill>
                  <a:srgbClr val="000000"/>
                </a:solidFill>
                <a:highlight>
                  <a:srgbClr val="FFFFFF"/>
                </a:highlight>
                <a:latin typeface="Aptos" panose="020B0004020202020204" pitchFamily="34" charset="0"/>
              </a:rPr>
              <a:t/>
            </a:r>
            <a:br>
              <a:rPr lang="en-US" sz="2000" dirty="0">
                <a:solidFill>
                  <a:srgbClr val="000000"/>
                </a:solidFill>
                <a:highlight>
                  <a:srgbClr val="FFFFFF"/>
                </a:highlight>
                <a:latin typeface="Aptos" panose="020B0004020202020204" pitchFamily="34" charset="0"/>
              </a:rPr>
            </a:br>
            <a:endParaRPr lang="en-US" sz="2000" dirty="0">
              <a:solidFill>
                <a:srgbClr val="000000"/>
              </a:solidFill>
              <a:highlight>
                <a:srgbClr val="FFFFFF"/>
              </a:highlight>
              <a:latin typeface="Aptos" panose="020B0004020202020204" pitchFamily="34" charset="0"/>
            </a:endParaRPr>
          </a:p>
          <a:p>
            <a:r>
              <a:rPr lang="en-US" sz="2000" dirty="0">
                <a:solidFill>
                  <a:srgbClr val="000000"/>
                </a:solidFill>
                <a:highlight>
                  <a:srgbClr val="FFFFFF"/>
                </a:highlight>
                <a:latin typeface="Aptos" panose="020B0004020202020204" pitchFamily="34" charset="0"/>
              </a:rPr>
              <a:t>	Objective : create an alternative to the GITH for attorneys and trustees</a:t>
            </a:r>
            <a:endParaRPr lang="en-US" sz="1600" dirty="0">
              <a:solidFill>
                <a:srgbClr val="000000"/>
              </a:solidFill>
              <a:highlight>
                <a:srgbClr val="FFFFFF"/>
              </a:highlight>
              <a:latin typeface="Aptos" panose="020B0004020202020204" pitchFamily="34" charset="0"/>
            </a:endParaRPr>
          </a:p>
          <a:p>
            <a:r>
              <a:rPr lang="en-US" sz="1600" dirty="0">
                <a:solidFill>
                  <a:srgbClr val="000000"/>
                </a:solidFill>
                <a:highlight>
                  <a:srgbClr val="FFFFFF"/>
                </a:highlight>
                <a:latin typeface="Aptos" panose="020B0004020202020204" pitchFamily="34" charset="0"/>
              </a:rPr>
              <a:t>	</a:t>
            </a:r>
            <a:br>
              <a:rPr lang="en-US" sz="1600" dirty="0">
                <a:solidFill>
                  <a:srgbClr val="000000"/>
                </a:solidFill>
                <a:highlight>
                  <a:srgbClr val="FFFFFF"/>
                </a:highlight>
                <a:latin typeface="Aptos" panose="020B0004020202020204" pitchFamily="34" charset="0"/>
              </a:rPr>
            </a:br>
            <a:r>
              <a:rPr lang="en-US" sz="2000" dirty="0">
                <a:solidFill>
                  <a:srgbClr val="000000"/>
                </a:solidFill>
                <a:highlight>
                  <a:srgbClr val="FFFFFF"/>
                </a:highlight>
                <a:latin typeface="Aptos" panose="020B0004020202020204" pitchFamily="34" charset="0"/>
              </a:rPr>
              <a:t> 	The Road to Implementation</a:t>
            </a:r>
            <a:r>
              <a:rPr lang="en-US" sz="1200" dirty="0">
                <a:solidFill>
                  <a:srgbClr val="000000"/>
                </a:solidFill>
                <a:highlight>
                  <a:srgbClr val="FFFFFF"/>
                </a:highlight>
                <a:latin typeface="Aptos" panose="020B0004020202020204" pitchFamily="34" charset="0"/>
              </a:rPr>
              <a:t/>
            </a:r>
            <a:br>
              <a:rPr lang="en-US" sz="1200" dirty="0">
                <a:solidFill>
                  <a:srgbClr val="000000"/>
                </a:solidFill>
                <a:highlight>
                  <a:srgbClr val="FFFFFF"/>
                </a:highlight>
                <a:latin typeface="Aptos" panose="020B0004020202020204" pitchFamily="34" charset="0"/>
              </a:rPr>
            </a:br>
            <a:endParaRPr lang="en-US" sz="1200" dirty="0">
              <a:solidFill>
                <a:srgbClr val="000000"/>
              </a:solidFill>
              <a:highlight>
                <a:srgbClr val="FFFFFF"/>
              </a:highlight>
              <a:latin typeface="Aptos" panose="020B0004020202020204" pitchFamily="34" charset="0"/>
            </a:endParaRPr>
          </a:p>
          <a:p>
            <a:r>
              <a:rPr lang="en-US" sz="2000" dirty="0">
                <a:solidFill>
                  <a:srgbClr val="000000"/>
                </a:solidFill>
                <a:highlight>
                  <a:srgbClr val="FFFFFF"/>
                </a:highlight>
                <a:latin typeface="Aptos" panose="020B0004020202020204" pitchFamily="34" charset="0"/>
              </a:rPr>
              <a:t>		Refuse to reinvent the wheel </a:t>
            </a:r>
          </a:p>
          <a:p>
            <a:r>
              <a:rPr lang="en-US" sz="2000" dirty="0">
                <a:solidFill>
                  <a:srgbClr val="000000"/>
                </a:solidFill>
                <a:highlight>
                  <a:srgbClr val="FFFFFF"/>
                </a:highlight>
                <a:latin typeface="Aptos" panose="020B0004020202020204" pitchFamily="34" charset="0"/>
              </a:rPr>
              <a:t>		  Quantify the need </a:t>
            </a:r>
          </a:p>
          <a:p>
            <a:r>
              <a:rPr lang="en-US" sz="2000" dirty="0">
                <a:solidFill>
                  <a:srgbClr val="000000"/>
                </a:solidFill>
                <a:highlight>
                  <a:srgbClr val="FFFFFF"/>
                </a:highlight>
                <a:latin typeface="Aptos" panose="020B0004020202020204" pitchFamily="34" charset="0"/>
              </a:rPr>
              <a:t>		    Take stock of your strengths</a:t>
            </a:r>
          </a:p>
          <a:p>
            <a:r>
              <a:rPr lang="en-US" sz="2000" dirty="0">
                <a:solidFill>
                  <a:srgbClr val="000000"/>
                </a:solidFill>
                <a:highlight>
                  <a:srgbClr val="FFFFFF"/>
                </a:highlight>
                <a:latin typeface="Aptos" panose="020B0004020202020204" pitchFamily="34" charset="0"/>
              </a:rPr>
              <a:t>		      Identify roadblocks </a:t>
            </a:r>
          </a:p>
          <a:p>
            <a:r>
              <a:rPr lang="en-US" sz="2000" dirty="0">
                <a:solidFill>
                  <a:srgbClr val="000000"/>
                </a:solidFill>
                <a:highlight>
                  <a:srgbClr val="FFFFFF"/>
                </a:highlight>
                <a:latin typeface="Aptos" panose="020B0004020202020204" pitchFamily="34" charset="0"/>
              </a:rPr>
              <a:t>		        Establish a timeline and estimated time of completion</a:t>
            </a:r>
          </a:p>
          <a:p>
            <a:r>
              <a:rPr lang="en-US" sz="2000" dirty="0">
                <a:solidFill>
                  <a:srgbClr val="000000"/>
                </a:solidFill>
                <a:highlight>
                  <a:srgbClr val="FFFFFF"/>
                </a:highlight>
                <a:latin typeface="Aptos" panose="020B0004020202020204" pitchFamily="34" charset="0"/>
              </a:rPr>
              <a:t> 		          Sell the necessary parties on the proposition</a:t>
            </a:r>
          </a:p>
          <a:p>
            <a:r>
              <a:rPr lang="en-US" sz="2000" dirty="0">
                <a:solidFill>
                  <a:srgbClr val="000000"/>
                </a:solidFill>
                <a:highlight>
                  <a:srgbClr val="FFFFFF"/>
                </a:highlight>
                <a:latin typeface="Aptos" panose="020B0004020202020204" pitchFamily="34" charset="0"/>
              </a:rPr>
              <a:t>		            Draft the rule</a:t>
            </a:r>
          </a:p>
          <a:p>
            <a:r>
              <a:rPr lang="en-US" sz="2000" dirty="0">
                <a:solidFill>
                  <a:srgbClr val="000000"/>
                </a:solidFill>
                <a:highlight>
                  <a:srgbClr val="FFFFFF"/>
                </a:highlight>
                <a:latin typeface="Aptos" panose="020B0004020202020204" pitchFamily="34" charset="0"/>
              </a:rPr>
              <a:t>		              Build the mechanism</a:t>
            </a:r>
          </a:p>
          <a:p>
            <a:r>
              <a:rPr lang="en-US" sz="2000" dirty="0">
                <a:solidFill>
                  <a:srgbClr val="000000"/>
                </a:solidFill>
                <a:highlight>
                  <a:srgbClr val="FFFFFF"/>
                </a:highlight>
                <a:latin typeface="Aptos" panose="020B0004020202020204" pitchFamily="34" charset="0"/>
              </a:rPr>
              <a:t>		                Green light the rule</a:t>
            </a:r>
          </a:p>
          <a:p>
            <a:r>
              <a:rPr lang="en-US" sz="2000" dirty="0">
                <a:solidFill>
                  <a:srgbClr val="000000"/>
                </a:solidFill>
                <a:highlight>
                  <a:srgbClr val="FFFFFF"/>
                </a:highlight>
                <a:latin typeface="Aptos" panose="020B0004020202020204" pitchFamily="34" charset="0"/>
              </a:rPr>
              <a:t>		                  Advertise the option</a:t>
            </a:r>
          </a:p>
          <a:p>
            <a:r>
              <a:rPr lang="en-US" sz="2000" dirty="0">
                <a:solidFill>
                  <a:srgbClr val="000000"/>
                </a:solidFill>
                <a:highlight>
                  <a:srgbClr val="FFFFFF"/>
                </a:highlight>
                <a:latin typeface="Aptos" panose="020B0004020202020204" pitchFamily="34" charset="0"/>
              </a:rPr>
              <a:t>		 	- Take a victory lap for client protection -</a:t>
            </a:r>
          </a:p>
          <a:p>
            <a:endParaRPr lang="en-US" dirty="0"/>
          </a:p>
          <a:p>
            <a:endParaRPr lang="en-US" dirty="0"/>
          </a:p>
        </p:txBody>
      </p:sp>
      <p:sp>
        <p:nvSpPr>
          <p:cNvPr id="9" name="L-Shape 8">
            <a:extLst>
              <a:ext uri="{FF2B5EF4-FFF2-40B4-BE49-F238E27FC236}">
                <a16:creationId xmlns:a16="http://schemas.microsoft.com/office/drawing/2014/main" id="{004ED267-C860-BD39-8009-BDD37309306D}"/>
              </a:ext>
            </a:extLst>
          </p:cNvPr>
          <p:cNvSpPr/>
          <p:nvPr/>
        </p:nvSpPr>
        <p:spPr>
          <a:xfrm>
            <a:off x="2137558" y="4096987"/>
            <a:ext cx="724395" cy="332509"/>
          </a:xfrm>
          <a:prstGeom prst="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emon with solid fill">
            <a:extLst>
              <a:ext uri="{FF2B5EF4-FFF2-40B4-BE49-F238E27FC236}">
                <a16:creationId xmlns:a16="http://schemas.microsoft.com/office/drawing/2014/main" id="{025E5935-829C-7A80-235B-6380F36EF97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42555" y="4589813"/>
            <a:ext cx="914400" cy="914400"/>
          </a:xfrm>
          <a:prstGeom prst="rect">
            <a:avLst/>
          </a:prstGeom>
        </p:spPr>
      </p:pic>
    </p:spTree>
    <p:extLst>
      <p:ext uri="{BB962C8B-B14F-4D97-AF65-F5344CB8AC3E}">
        <p14:creationId xmlns:p14="http://schemas.microsoft.com/office/powerpoint/2010/main" val="1935731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464E7-612A-7DC5-21C8-4453A80A2771}"/>
              </a:ext>
            </a:extLst>
          </p:cNvPr>
          <p:cNvSpPr>
            <a:spLocks noGrp="1"/>
          </p:cNvSpPr>
          <p:nvPr>
            <p:ph type="body" idx="10"/>
          </p:nvPr>
        </p:nvSpPr>
        <p:spPr>
          <a:xfrm>
            <a:off x="292354" y="190393"/>
            <a:ext cx="10972800" cy="965835"/>
          </a:xfrm>
        </p:spPr>
        <p:txBody>
          <a:bodyPr/>
          <a:lstStyle/>
          <a:p>
            <a:r>
              <a:rPr lang="en-US" sz="5000" b="1" i="1" dirty="0">
                <a:latin typeface="Rastanty Cortez" panose="020F0502020204030204" pitchFamily="2" charset="0"/>
              </a:rPr>
              <a:t>Part Deux: Lemons to Lemonade</a:t>
            </a:r>
          </a:p>
          <a:p>
            <a:endParaRPr lang="en-US" dirty="0"/>
          </a:p>
        </p:txBody>
      </p:sp>
      <p:sp>
        <p:nvSpPr>
          <p:cNvPr id="5" name="Text Placeholder 4">
            <a:extLst>
              <a:ext uri="{FF2B5EF4-FFF2-40B4-BE49-F238E27FC236}">
                <a16:creationId xmlns:a16="http://schemas.microsoft.com/office/drawing/2014/main" id="{3A61214D-762C-5856-0801-B8C6F9DCA428}"/>
              </a:ext>
            </a:extLst>
          </p:cNvPr>
          <p:cNvSpPr>
            <a:spLocks noGrp="1"/>
          </p:cNvSpPr>
          <p:nvPr>
            <p:ph type="body" idx="10"/>
          </p:nvPr>
        </p:nvSpPr>
        <p:spPr>
          <a:xfrm>
            <a:off x="609600" y="1251230"/>
            <a:ext cx="10655554" cy="5327700"/>
          </a:xfrm>
        </p:spPr>
        <p:txBody>
          <a:bodyPr/>
          <a:lstStyle/>
          <a:p>
            <a:endParaRPr lang="en-US" dirty="0"/>
          </a:p>
          <a:p>
            <a:endParaRPr lang="en-US" dirty="0"/>
          </a:p>
        </p:txBody>
      </p:sp>
      <p:sp>
        <p:nvSpPr>
          <p:cNvPr id="9" name="L-Shape 8">
            <a:extLst>
              <a:ext uri="{FF2B5EF4-FFF2-40B4-BE49-F238E27FC236}">
                <a16:creationId xmlns:a16="http://schemas.microsoft.com/office/drawing/2014/main" id="{004ED267-C860-BD39-8009-BDD37309306D}"/>
              </a:ext>
            </a:extLst>
          </p:cNvPr>
          <p:cNvSpPr/>
          <p:nvPr/>
        </p:nvSpPr>
        <p:spPr>
          <a:xfrm>
            <a:off x="2137558" y="4096987"/>
            <a:ext cx="724395" cy="332509"/>
          </a:xfrm>
          <a:prstGeom prst="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ontent Placeholder 3">
            <a:extLst>
              <a:ext uri="{FF2B5EF4-FFF2-40B4-BE49-F238E27FC236}">
                <a16:creationId xmlns:a16="http://schemas.microsoft.com/office/drawing/2014/main" id="{4F3E5051-8477-7A2B-790B-4B3C99ABC1B1}"/>
              </a:ext>
            </a:extLst>
          </p:cNvPr>
          <p:cNvGraphicFramePr>
            <a:graphicFrameLocks/>
          </p:cNvGraphicFramePr>
          <p:nvPr>
            <p:extLst>
              <p:ext uri="{D42A27DB-BD31-4B8C-83A1-F6EECF244321}">
                <p14:modId xmlns:p14="http://schemas.microsoft.com/office/powerpoint/2010/main" val="1694355259"/>
              </p:ext>
            </p:extLst>
          </p:nvPr>
        </p:nvGraphicFramePr>
        <p:xfrm>
          <a:off x="1784477" y="2017486"/>
          <a:ext cx="8305800" cy="3290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A921DD3-0B33-E6EF-CC48-9FC226E20716}"/>
              </a:ext>
            </a:extLst>
          </p:cNvPr>
          <p:cNvSpPr txBox="1"/>
          <p:nvPr/>
        </p:nvSpPr>
        <p:spPr>
          <a:xfrm>
            <a:off x="2324407" y="4668828"/>
            <a:ext cx="6145480" cy="400110"/>
          </a:xfrm>
          <a:prstGeom prst="rect">
            <a:avLst/>
          </a:prstGeom>
          <a:noFill/>
        </p:spPr>
        <p:txBody>
          <a:bodyPr wrap="square">
            <a:spAutoFit/>
          </a:bodyPr>
          <a:lstStyle/>
          <a:p>
            <a:r>
              <a:rPr lang="en-US" sz="2000" dirty="0">
                <a:solidFill>
                  <a:schemeClr val="tx1">
                    <a:lumMod val="75000"/>
                    <a:lumOff val="25000"/>
                  </a:schemeClr>
                </a:solidFill>
                <a:latin typeface="Aptos" panose="020B0004020202020204" pitchFamily="34" charset="0"/>
              </a:rPr>
              <a:t>2024 –  Thirteen grants awarded, $870,244 (!)</a:t>
            </a:r>
            <a:endParaRPr lang="en-US" sz="2000" dirty="0">
              <a:latin typeface="Aptos" panose="020B0004020202020204" pitchFamily="34" charset="0"/>
            </a:endParaRPr>
          </a:p>
        </p:txBody>
      </p:sp>
    </p:spTree>
    <p:extLst>
      <p:ext uri="{BB962C8B-B14F-4D97-AF65-F5344CB8AC3E}">
        <p14:creationId xmlns:p14="http://schemas.microsoft.com/office/powerpoint/2010/main" val="370988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4464E7-612A-7DC5-21C8-4453A80A2771}"/>
              </a:ext>
            </a:extLst>
          </p:cNvPr>
          <p:cNvSpPr>
            <a:spLocks noGrp="1"/>
          </p:cNvSpPr>
          <p:nvPr>
            <p:ph type="body" idx="10"/>
          </p:nvPr>
        </p:nvSpPr>
        <p:spPr>
          <a:xfrm>
            <a:off x="254116" y="136835"/>
            <a:ext cx="10972800" cy="965835"/>
          </a:xfrm>
        </p:spPr>
        <p:txBody>
          <a:bodyPr/>
          <a:lstStyle/>
          <a:p>
            <a:r>
              <a:rPr lang="en-US" sz="5000" b="1" i="1" dirty="0">
                <a:latin typeface="Rastanty Cortez" panose="020F0502020204030204" pitchFamily="2" charset="0"/>
              </a:rPr>
              <a:t>Part Deux: Lemons to Lemonade</a:t>
            </a:r>
          </a:p>
          <a:p>
            <a:endParaRPr lang="en-US" dirty="0"/>
          </a:p>
        </p:txBody>
      </p:sp>
      <p:sp>
        <p:nvSpPr>
          <p:cNvPr id="5" name="Text Placeholder 4">
            <a:extLst>
              <a:ext uri="{FF2B5EF4-FFF2-40B4-BE49-F238E27FC236}">
                <a16:creationId xmlns:a16="http://schemas.microsoft.com/office/drawing/2014/main" id="{3A61214D-762C-5856-0801-B8C6F9DCA428}"/>
              </a:ext>
            </a:extLst>
          </p:cNvPr>
          <p:cNvSpPr>
            <a:spLocks noGrp="1"/>
          </p:cNvSpPr>
          <p:nvPr>
            <p:ph type="body" idx="10"/>
          </p:nvPr>
        </p:nvSpPr>
        <p:spPr>
          <a:xfrm>
            <a:off x="609600" y="1328301"/>
            <a:ext cx="10972800" cy="5180987"/>
          </a:xfrm>
        </p:spPr>
        <p:txBody>
          <a:bodyPr/>
          <a:lstStyle/>
          <a:p>
            <a:r>
              <a:rPr lang="en-US" sz="1900" dirty="0"/>
              <a:t>Who benefits from a “Plan B” rule?</a:t>
            </a:r>
          </a:p>
          <a:p>
            <a:endParaRPr lang="en-US" sz="1900" dirty="0"/>
          </a:p>
          <a:p>
            <a:pPr marL="342900" indent="-342900">
              <a:buFont typeface="+mj-lt"/>
              <a:buAutoNum type="arabicPeriod"/>
            </a:pPr>
            <a:r>
              <a:rPr lang="en-US" sz="1900" b="1" i="0" dirty="0">
                <a:solidFill>
                  <a:srgbClr val="00B050"/>
                </a:solidFill>
                <a:effectLst/>
                <a:highlight>
                  <a:srgbClr val="FFFFFF"/>
                </a:highlight>
                <a:latin typeface="Aptos" panose="020B0004020202020204" pitchFamily="34" charset="0"/>
              </a:rPr>
              <a:t>The Fund </a:t>
            </a:r>
            <a:r>
              <a:rPr lang="en-US" sz="1900" b="0" i="0" dirty="0">
                <a:solidFill>
                  <a:srgbClr val="000000"/>
                </a:solidFill>
                <a:effectLst/>
                <a:highlight>
                  <a:srgbClr val="FFFFFF"/>
                </a:highlight>
                <a:latin typeface="Aptos" panose="020B0004020202020204" pitchFamily="34" charset="0"/>
              </a:rPr>
              <a:t>benefits in terms of lowered auditing and receivership costs, as well as a pot of money to repay claims from for a period of time.  </a:t>
            </a:r>
            <a:r>
              <a:rPr lang="en-US" sz="1900" dirty="0">
                <a:solidFill>
                  <a:srgbClr val="000000"/>
                </a:solidFill>
                <a:highlight>
                  <a:srgbClr val="FFFFFF"/>
                </a:highlight>
                <a:latin typeface="Aptos" panose="020B0004020202020204" pitchFamily="34" charset="0"/>
              </a:rPr>
              <a:t/>
            </a:r>
            <a:br>
              <a:rPr lang="en-US" sz="1900" dirty="0">
                <a:solidFill>
                  <a:srgbClr val="000000"/>
                </a:solidFill>
                <a:highlight>
                  <a:srgbClr val="FFFFFF"/>
                </a:highlight>
                <a:latin typeface="Aptos" panose="020B0004020202020204" pitchFamily="34" charset="0"/>
              </a:rPr>
            </a:br>
            <a:endParaRPr lang="en-US" sz="1900" b="0" i="0" dirty="0">
              <a:solidFill>
                <a:srgbClr val="000000"/>
              </a:solidFill>
              <a:effectLst/>
              <a:highlight>
                <a:srgbClr val="FFFFFF"/>
              </a:highlight>
              <a:latin typeface="Aptos" panose="020B0004020202020204" pitchFamily="34" charset="0"/>
            </a:endParaRPr>
          </a:p>
          <a:p>
            <a:pPr marL="342900" indent="-342900">
              <a:buFont typeface="+mj-lt"/>
              <a:buAutoNum type="arabicPeriod"/>
            </a:pPr>
            <a:r>
              <a:rPr lang="en-US" sz="1900" b="1" i="0" dirty="0">
                <a:solidFill>
                  <a:srgbClr val="00B050"/>
                </a:solidFill>
                <a:effectLst/>
                <a:highlight>
                  <a:srgbClr val="FFFFFF"/>
                </a:highlight>
                <a:latin typeface="Aptos" panose="020B0004020202020204" pitchFamily="34" charset="0"/>
              </a:rPr>
              <a:t>The Bar </a:t>
            </a:r>
            <a:r>
              <a:rPr lang="en-US" sz="1900" b="0" i="0" dirty="0">
                <a:solidFill>
                  <a:srgbClr val="000000"/>
                </a:solidFill>
                <a:effectLst/>
                <a:highlight>
                  <a:srgbClr val="FFFFFF"/>
                </a:highlight>
                <a:latin typeface="Aptos" panose="020B0004020202020204" pitchFamily="34" charset="0"/>
              </a:rPr>
              <a:t>benefits by having a simpler submission mechanism without a three-year waiting period, it allows the lawyers to easily get into compliance with the prompt return requirement (the number one violation we see at audit), and it reduces the costs of administration of an attorney’s estate.</a:t>
            </a:r>
            <a:br>
              <a:rPr lang="en-US" sz="1900" b="0" i="0" dirty="0">
                <a:solidFill>
                  <a:srgbClr val="000000"/>
                </a:solidFill>
                <a:effectLst/>
                <a:highlight>
                  <a:srgbClr val="FFFFFF"/>
                </a:highlight>
                <a:latin typeface="Aptos" panose="020B0004020202020204" pitchFamily="34" charset="0"/>
              </a:rPr>
            </a:br>
            <a:endParaRPr lang="en-US" sz="1900" b="0" i="0" dirty="0">
              <a:solidFill>
                <a:srgbClr val="000000"/>
              </a:solidFill>
              <a:effectLst/>
              <a:highlight>
                <a:srgbClr val="FFFFFF"/>
              </a:highlight>
              <a:latin typeface="Aptos" panose="020B0004020202020204" pitchFamily="34" charset="0"/>
            </a:endParaRPr>
          </a:p>
          <a:p>
            <a:pPr marL="342900" indent="-342900">
              <a:buFont typeface="+mj-lt"/>
              <a:buAutoNum type="arabicPeriod"/>
            </a:pPr>
            <a:r>
              <a:rPr lang="en-US" sz="1900" b="1" i="0" dirty="0">
                <a:solidFill>
                  <a:srgbClr val="00B050"/>
                </a:solidFill>
                <a:effectLst/>
                <a:highlight>
                  <a:srgbClr val="FFFFFF"/>
                </a:highlight>
                <a:latin typeface="Aptos" panose="020B0004020202020204" pitchFamily="34" charset="0"/>
              </a:rPr>
              <a:t>The Clients </a:t>
            </a:r>
            <a:r>
              <a:rPr lang="en-US" sz="1900" b="0" i="0" dirty="0">
                <a:solidFill>
                  <a:srgbClr val="000000"/>
                </a:solidFill>
                <a:effectLst/>
                <a:highlight>
                  <a:srgbClr val="FFFFFF"/>
                </a:highlight>
                <a:latin typeface="Aptos" panose="020B0004020202020204" pitchFamily="34" charset="0"/>
              </a:rPr>
              <a:t>benefit by having an easier mechanism to recover unearned attorney fees, especially certain types of clients*.</a:t>
            </a:r>
            <a:br>
              <a:rPr lang="en-US" sz="1900" b="0" i="0" dirty="0">
                <a:solidFill>
                  <a:srgbClr val="000000"/>
                </a:solidFill>
                <a:effectLst/>
                <a:highlight>
                  <a:srgbClr val="FFFFFF"/>
                </a:highlight>
                <a:latin typeface="Aptos" panose="020B0004020202020204" pitchFamily="34" charset="0"/>
              </a:rPr>
            </a:br>
            <a:endParaRPr lang="en-US" sz="1900" b="0" i="0" dirty="0">
              <a:solidFill>
                <a:srgbClr val="000000"/>
              </a:solidFill>
              <a:effectLst/>
              <a:highlight>
                <a:srgbClr val="FFFFFF"/>
              </a:highlight>
              <a:latin typeface="Aptos" panose="020B0004020202020204" pitchFamily="34" charset="0"/>
            </a:endParaRPr>
          </a:p>
          <a:p>
            <a:pPr marL="342900" indent="-342900">
              <a:buFont typeface="+mj-lt"/>
              <a:buAutoNum type="arabicPeriod"/>
            </a:pPr>
            <a:r>
              <a:rPr lang="en-US" sz="1900" b="1" dirty="0">
                <a:solidFill>
                  <a:srgbClr val="00B050"/>
                </a:solidFill>
                <a:highlight>
                  <a:srgbClr val="FFFFFF"/>
                </a:highlight>
                <a:latin typeface="Aptos" panose="020B0004020202020204" pitchFamily="34" charset="0"/>
              </a:rPr>
              <a:t>The Public </a:t>
            </a:r>
            <a:r>
              <a:rPr lang="en-US" sz="1900" dirty="0">
                <a:solidFill>
                  <a:srgbClr val="000000"/>
                </a:solidFill>
                <a:highlight>
                  <a:srgbClr val="FFFFFF"/>
                </a:highlight>
                <a:latin typeface="Aptos" panose="020B0004020202020204" pitchFamily="34" charset="0"/>
              </a:rPr>
              <a:t>benefits f</a:t>
            </a:r>
            <a:r>
              <a:rPr lang="en-US" sz="1900" b="0" i="0" dirty="0">
                <a:solidFill>
                  <a:srgbClr val="000000"/>
                </a:solidFill>
                <a:effectLst/>
                <a:highlight>
                  <a:srgbClr val="FFFFFF"/>
                </a:highlight>
                <a:latin typeface="Aptos" panose="020B0004020202020204" pitchFamily="34" charset="0"/>
              </a:rPr>
              <a:t>rom IOLTA grants.</a:t>
            </a:r>
          </a:p>
          <a:p>
            <a:pPr marL="342900" indent="-342900">
              <a:buFont typeface="+mj-lt"/>
              <a:buAutoNum type="arabicPeriod"/>
            </a:pPr>
            <a:endParaRPr lang="en-US" sz="1900" dirty="0">
              <a:solidFill>
                <a:srgbClr val="000000"/>
              </a:solidFill>
              <a:highlight>
                <a:srgbClr val="FFFFFF"/>
              </a:highlight>
              <a:latin typeface="Aptos" panose="020B0004020202020204" pitchFamily="34" charset="0"/>
            </a:endParaRPr>
          </a:p>
          <a:p>
            <a:r>
              <a:rPr lang="en-US" sz="1900" dirty="0">
                <a:solidFill>
                  <a:srgbClr val="000000"/>
                </a:solidFill>
                <a:highlight>
                  <a:srgbClr val="FFFFFF"/>
                </a:highlight>
                <a:latin typeface="Aptos" panose="020B0004020202020204" pitchFamily="34" charset="0"/>
              </a:rPr>
              <a:t>Other reasons you want to do this:</a:t>
            </a:r>
          </a:p>
          <a:p>
            <a:r>
              <a:rPr lang="en-US" sz="1900" dirty="0">
                <a:solidFill>
                  <a:srgbClr val="000000"/>
                </a:solidFill>
                <a:highlight>
                  <a:srgbClr val="FFFFFF"/>
                </a:highlight>
                <a:latin typeface="Aptos" panose="020B0004020202020204" pitchFamily="34" charset="0"/>
              </a:rPr>
              <a:t>Claims drought means available staffing and money resources, but not job or program security</a:t>
            </a:r>
          </a:p>
          <a:p>
            <a:r>
              <a:rPr lang="en-US" sz="1900" dirty="0">
                <a:solidFill>
                  <a:srgbClr val="000000"/>
                </a:solidFill>
                <a:highlight>
                  <a:srgbClr val="FFFFFF"/>
                </a:highlight>
                <a:latin typeface="Aptos" panose="020B0004020202020204" pitchFamily="34" charset="0"/>
              </a:rPr>
              <a:t>Build on your succession planning rule &amp;/or capacity!</a:t>
            </a:r>
          </a:p>
          <a:p>
            <a:endParaRPr lang="en-US" dirty="0">
              <a:solidFill>
                <a:srgbClr val="000000"/>
              </a:solidFill>
              <a:highlight>
                <a:srgbClr val="FFFFFF"/>
              </a:highlight>
              <a:latin typeface="Aptos" panose="020B0004020202020204" pitchFamily="34" charset="0"/>
            </a:endParaRPr>
          </a:p>
          <a:p>
            <a:endParaRPr lang="en-US" dirty="0"/>
          </a:p>
          <a:p>
            <a:endParaRPr lang="en-US" dirty="0"/>
          </a:p>
        </p:txBody>
      </p:sp>
    </p:spTree>
    <p:extLst>
      <p:ext uri="{BB962C8B-B14F-4D97-AF65-F5344CB8AC3E}">
        <p14:creationId xmlns:p14="http://schemas.microsoft.com/office/powerpoint/2010/main" val="3434424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319400" y="1122105"/>
            <a:ext cx="5553199" cy="838200"/>
          </a:xfrm>
        </p:spPr>
        <p:txBody>
          <a:bodyPr>
            <a:noAutofit/>
          </a:bodyPr>
          <a:lstStyle/>
          <a:p>
            <a:pPr>
              <a:defRPr/>
            </a:pPr>
            <a:r>
              <a:rPr lang="en-US" sz="3000" dirty="0">
                <a:solidFill>
                  <a:schemeClr val="tx2">
                    <a:lumMod val="60000"/>
                    <a:lumOff val="40000"/>
                  </a:schemeClr>
                </a:solidFill>
                <a:effectLst>
                  <a:outerShdw blurRad="38100" dist="38100" dir="2700000" algn="tl">
                    <a:srgbClr val="000000">
                      <a:alpha val="43137"/>
                    </a:srgbClr>
                  </a:outerShdw>
                </a:effectLst>
              </a:rPr>
              <a:t>The Problem We’re (All) Facing</a:t>
            </a:r>
          </a:p>
        </p:txBody>
      </p:sp>
      <p:sp>
        <p:nvSpPr>
          <p:cNvPr id="14339" name="Rectangle 3"/>
          <p:cNvSpPr>
            <a:spLocks noGrp="1" noChangeArrowheads="1"/>
          </p:cNvSpPr>
          <p:nvPr>
            <p:ph idx="1"/>
          </p:nvPr>
        </p:nvSpPr>
        <p:spPr>
          <a:xfrm>
            <a:off x="997528" y="2062535"/>
            <a:ext cx="3712646" cy="3922021"/>
          </a:xfrm>
        </p:spPr>
        <p:txBody>
          <a:bodyPr rtlCol="0">
            <a:noAutofit/>
          </a:bodyPr>
          <a:lstStyle/>
          <a:p>
            <a:r>
              <a:rPr lang="en-US" sz="1600" dirty="0">
                <a:solidFill>
                  <a:schemeClr val="tx1">
                    <a:lumMod val="75000"/>
                    <a:lumOff val="25000"/>
                  </a:schemeClr>
                </a:solidFill>
              </a:rPr>
              <a:t>2007 NOBC-APRL Report on Aging in the Legal Profession</a:t>
            </a:r>
            <a:br>
              <a:rPr lang="en-US" sz="1600" dirty="0">
                <a:solidFill>
                  <a:schemeClr val="tx1">
                    <a:lumMod val="75000"/>
                    <a:lumOff val="25000"/>
                  </a:schemeClr>
                </a:solidFill>
              </a:rPr>
            </a:br>
            <a:endParaRPr lang="en-US" sz="1600" dirty="0">
              <a:solidFill>
                <a:schemeClr val="tx1">
                  <a:lumMod val="75000"/>
                  <a:lumOff val="25000"/>
                </a:schemeClr>
              </a:solidFill>
            </a:endParaRPr>
          </a:p>
          <a:p>
            <a:r>
              <a:rPr lang="en-US" sz="1600" dirty="0">
                <a:solidFill>
                  <a:schemeClr val="tx1">
                    <a:lumMod val="75000"/>
                    <a:lumOff val="25000"/>
                  </a:schemeClr>
                </a:solidFill>
              </a:rPr>
              <a:t>“.. the current rules and procedures for lawyer regulation systems are not as well suited as they could be to protect the dignity of those senior lawyers who suffer from age related impairments..”</a:t>
            </a:r>
            <a:br>
              <a:rPr lang="en-US" sz="1600" dirty="0">
                <a:solidFill>
                  <a:schemeClr val="tx1">
                    <a:lumMod val="75000"/>
                    <a:lumOff val="25000"/>
                  </a:schemeClr>
                </a:solidFill>
              </a:rPr>
            </a:br>
            <a:r>
              <a:rPr lang="en-US" sz="1600" dirty="0">
                <a:solidFill>
                  <a:schemeClr val="tx1">
                    <a:lumMod val="75000"/>
                    <a:lumOff val="25000"/>
                  </a:schemeClr>
                </a:solidFill>
              </a:rPr>
              <a:t> </a:t>
            </a:r>
          </a:p>
          <a:p>
            <a:r>
              <a:rPr lang="en-US" sz="1600" dirty="0">
                <a:solidFill>
                  <a:schemeClr val="tx1">
                    <a:lumMod val="75000"/>
                    <a:lumOff val="25000"/>
                  </a:schemeClr>
                </a:solidFill>
              </a:rPr>
              <a:t>“.. the current rules also do not adequately protect the clients who maybe vulnerable to adverse consequences when an age related impairment significantly affects their lawyer’s ability to continue in active law practice.”</a:t>
            </a:r>
          </a:p>
        </p:txBody>
      </p:sp>
      <p:pic>
        <p:nvPicPr>
          <p:cNvPr id="4" name="Picture 3">
            <a:extLst>
              <a:ext uri="{FF2B5EF4-FFF2-40B4-BE49-F238E27FC236}">
                <a16:creationId xmlns:a16="http://schemas.microsoft.com/office/drawing/2014/main" id="{0BA11843-A09E-4EB5-A17B-1221F9841044}"/>
              </a:ext>
            </a:extLst>
          </p:cNvPr>
          <p:cNvPicPr>
            <a:picLocks noChangeAspect="1"/>
          </p:cNvPicPr>
          <p:nvPr/>
        </p:nvPicPr>
        <p:blipFill>
          <a:blip r:embed="rId3"/>
          <a:stretch>
            <a:fillRect/>
          </a:stretch>
        </p:blipFill>
        <p:spPr>
          <a:xfrm>
            <a:off x="5876157" y="2090194"/>
            <a:ext cx="5279507" cy="3894362"/>
          </a:xfrm>
          <a:prstGeom prst="rect">
            <a:avLst/>
          </a:prstGeom>
        </p:spPr>
      </p:pic>
      <p:sp>
        <p:nvSpPr>
          <p:cNvPr id="2" name="Text Placeholder 1">
            <a:extLst>
              <a:ext uri="{FF2B5EF4-FFF2-40B4-BE49-F238E27FC236}">
                <a16:creationId xmlns:a16="http://schemas.microsoft.com/office/drawing/2014/main" id="{5BAC624B-0F45-31E0-7C85-7E7281181417}"/>
              </a:ext>
            </a:extLst>
          </p:cNvPr>
          <p:cNvSpPr txBox="1">
            <a:spLocks/>
          </p:cNvSpPr>
          <p:nvPr/>
        </p:nvSpPr>
        <p:spPr>
          <a:xfrm>
            <a:off x="182864" y="111794"/>
            <a:ext cx="10972800" cy="965835"/>
          </a:xfrm>
        </p:spPr>
        <p:txBody>
          <a:bodyPr/>
          <a:lstStyle/>
          <a:p>
            <a:r>
              <a:rPr lang="en-US" sz="5000" b="1" i="1">
                <a:latin typeface="Rastanty Cortez" panose="020F0502020204030204" pitchFamily="2" charset="0"/>
              </a:rPr>
              <a:t>Part Deux: Lemons to Lemonade</a:t>
            </a:r>
          </a:p>
          <a:p>
            <a:endParaRPr lang="en-US" dirty="0"/>
          </a:p>
        </p:txBody>
      </p:sp>
    </p:spTree>
    <p:extLst>
      <p:ext uri="{BB962C8B-B14F-4D97-AF65-F5344CB8AC3E}">
        <p14:creationId xmlns:p14="http://schemas.microsoft.com/office/powerpoint/2010/main" val="3129184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8E1A80-E587-B5B8-06A1-0A858BC95531}"/>
              </a:ext>
            </a:extLst>
          </p:cNvPr>
          <p:cNvPicPr>
            <a:picLocks noChangeAspect="1"/>
          </p:cNvPicPr>
          <p:nvPr/>
        </p:nvPicPr>
        <p:blipFill>
          <a:blip r:embed="rId3"/>
          <a:stretch>
            <a:fillRect/>
          </a:stretch>
        </p:blipFill>
        <p:spPr>
          <a:xfrm>
            <a:off x="7997125" y="0"/>
            <a:ext cx="4194875" cy="2595028"/>
          </a:xfrm>
          <a:prstGeom prst="rect">
            <a:avLst/>
          </a:prstGeom>
        </p:spPr>
      </p:pic>
      <p:sp>
        <p:nvSpPr>
          <p:cNvPr id="2" name="Text Placeholder 1">
            <a:extLst>
              <a:ext uri="{FF2B5EF4-FFF2-40B4-BE49-F238E27FC236}">
                <a16:creationId xmlns:a16="http://schemas.microsoft.com/office/drawing/2014/main" id="{964464E7-612A-7DC5-21C8-4453A80A2771}"/>
              </a:ext>
            </a:extLst>
          </p:cNvPr>
          <p:cNvSpPr>
            <a:spLocks noGrp="1"/>
          </p:cNvSpPr>
          <p:nvPr>
            <p:ph type="body" idx="10"/>
          </p:nvPr>
        </p:nvSpPr>
        <p:spPr>
          <a:xfrm>
            <a:off x="304229" y="118872"/>
            <a:ext cx="10972800" cy="965835"/>
          </a:xfrm>
        </p:spPr>
        <p:txBody>
          <a:bodyPr/>
          <a:lstStyle/>
          <a:p>
            <a:r>
              <a:rPr lang="en-US" sz="5000" b="1" i="1" dirty="0">
                <a:latin typeface="Rastanty Cortez" panose="020F0502020204030204" pitchFamily="2" charset="0"/>
              </a:rPr>
              <a:t>Part Deux: Lemons to Lemonade</a:t>
            </a:r>
          </a:p>
          <a:p>
            <a:endParaRPr lang="en-US" dirty="0"/>
          </a:p>
        </p:txBody>
      </p:sp>
      <p:sp>
        <p:nvSpPr>
          <p:cNvPr id="5" name="Text Placeholder 4">
            <a:extLst>
              <a:ext uri="{FF2B5EF4-FFF2-40B4-BE49-F238E27FC236}">
                <a16:creationId xmlns:a16="http://schemas.microsoft.com/office/drawing/2014/main" id="{3A61214D-762C-5856-0801-B8C6F9DCA428}"/>
              </a:ext>
            </a:extLst>
          </p:cNvPr>
          <p:cNvSpPr>
            <a:spLocks noGrp="1"/>
          </p:cNvSpPr>
          <p:nvPr>
            <p:ph type="body" idx="10"/>
          </p:nvPr>
        </p:nvSpPr>
        <p:spPr>
          <a:xfrm>
            <a:off x="609600" y="1485279"/>
            <a:ext cx="10972800" cy="5372721"/>
          </a:xfrm>
        </p:spPr>
        <p:txBody>
          <a:bodyPr/>
          <a:lstStyle/>
          <a:p>
            <a:r>
              <a:rPr lang="en-US" sz="2000" dirty="0">
                <a:solidFill>
                  <a:srgbClr val="000000"/>
                </a:solidFill>
                <a:highlight>
                  <a:srgbClr val="FFFFFF"/>
                </a:highlight>
                <a:latin typeface="Aptos" panose="020B0004020202020204" pitchFamily="34" charset="0"/>
              </a:rPr>
              <a:t>What’s SHERPA?</a:t>
            </a:r>
          </a:p>
          <a:p>
            <a:endParaRPr lang="en-US" sz="2000" dirty="0">
              <a:solidFill>
                <a:srgbClr val="000000"/>
              </a:solidFill>
              <a:highlight>
                <a:srgbClr val="FFFFFF"/>
              </a:highlight>
              <a:latin typeface="Aptos" panose="020B0004020202020204" pitchFamily="34" charset="0"/>
            </a:endParaRPr>
          </a:p>
          <a:p>
            <a:pPr marL="285750" indent="-285750">
              <a:buClr>
                <a:srgbClr val="92D050"/>
              </a:buClr>
              <a:buFont typeface="Courier New" panose="02070309020205020404" pitchFamily="49" charset="0"/>
              <a:buChar char="o"/>
            </a:pPr>
            <a:r>
              <a:rPr lang="en-US" sz="2000" dirty="0">
                <a:solidFill>
                  <a:srgbClr val="000000"/>
                </a:solidFill>
                <a:highlight>
                  <a:srgbClr val="FFFFFF"/>
                </a:highlight>
                <a:latin typeface="Aptos" panose="020B0004020202020204" pitchFamily="34" charset="0"/>
              </a:rPr>
              <a:t>Succession Help and Retiring Practitioner’s Assistance</a:t>
            </a:r>
          </a:p>
          <a:p>
            <a:pPr marL="285750" indent="-285750">
              <a:buClr>
                <a:srgbClr val="92D050"/>
              </a:buClr>
              <a:buFont typeface="Courier New" panose="02070309020205020404" pitchFamily="49" charset="0"/>
              <a:buChar char="o"/>
            </a:pPr>
            <a:r>
              <a:rPr lang="en-US" sz="2000" dirty="0">
                <a:solidFill>
                  <a:srgbClr val="000000"/>
                </a:solidFill>
                <a:highlight>
                  <a:srgbClr val="FFFFFF"/>
                </a:highlight>
                <a:latin typeface="Aptos" panose="020B0004020202020204" pitchFamily="34" charset="0"/>
              </a:rPr>
              <a:t>More than one kind of attorney needing help on the practice mountain</a:t>
            </a:r>
          </a:p>
          <a:p>
            <a:pPr marL="285750" indent="-285750">
              <a:buClr>
                <a:srgbClr val="92D050"/>
              </a:buClr>
              <a:buFont typeface="Courier New" panose="02070309020205020404" pitchFamily="49" charset="0"/>
              <a:buChar char="o"/>
            </a:pPr>
            <a:r>
              <a:rPr lang="en-US" sz="2000" dirty="0">
                <a:solidFill>
                  <a:srgbClr val="000000"/>
                </a:solidFill>
                <a:highlight>
                  <a:srgbClr val="FFFFFF"/>
                </a:highlight>
                <a:latin typeface="Aptos" panose="020B0004020202020204" pitchFamily="34" charset="0"/>
              </a:rPr>
              <a:t>More than one kind of guide	</a:t>
            </a:r>
          </a:p>
          <a:p>
            <a:pPr marL="285750" indent="-285750">
              <a:buClr>
                <a:srgbClr val="00B050"/>
              </a:buClr>
              <a:buFont typeface="Courier New" panose="02070309020205020404" pitchFamily="49" charset="0"/>
              <a:buChar char="o"/>
            </a:pPr>
            <a:r>
              <a:rPr lang="en-US" sz="2000" dirty="0">
                <a:latin typeface="Aptos" panose="020B0004020202020204" pitchFamily="34" charset="0"/>
              </a:rPr>
              <a:t>Funding made possible by Iowa Ct. R. 39.3(4)(j)</a:t>
            </a:r>
            <a:br>
              <a:rPr lang="en-US" sz="2000" dirty="0">
                <a:latin typeface="Aptos" panose="020B0004020202020204" pitchFamily="34" charset="0"/>
              </a:rPr>
            </a:br>
            <a:r>
              <a:rPr lang="en-US" sz="2000" dirty="0">
                <a:latin typeface="Aptos" panose="020B0004020202020204" pitchFamily="34" charset="0"/>
              </a:rPr>
              <a:t/>
            </a:r>
            <a:br>
              <a:rPr lang="en-US" sz="2000" dirty="0">
                <a:latin typeface="Aptos" panose="020B0004020202020204" pitchFamily="34" charset="0"/>
              </a:rPr>
            </a:br>
            <a:r>
              <a:rPr lang="en-US" sz="2000" dirty="0">
                <a:latin typeface="Aptos" panose="020B0004020202020204" pitchFamily="34" charset="0"/>
              </a:rPr>
              <a:t>         39.3(4) </a:t>
            </a:r>
            <a:r>
              <a:rPr lang="en-US" sz="2000" i="1" dirty="0">
                <a:latin typeface="Aptos" panose="020B0004020202020204" pitchFamily="34" charset="0"/>
              </a:rPr>
              <a:t>Powers and duties of commission relating to the fund. </a:t>
            </a:r>
            <a:r>
              <a:rPr lang="en-US" sz="2000" dirty="0">
                <a:latin typeface="Aptos" panose="020B0004020202020204" pitchFamily="34" charset="0"/>
              </a:rPr>
              <a:t>The commission, in </a:t>
            </a:r>
            <a:br>
              <a:rPr lang="en-US" sz="2000" dirty="0">
                <a:latin typeface="Aptos" panose="020B0004020202020204" pitchFamily="34" charset="0"/>
              </a:rPr>
            </a:br>
            <a:r>
              <a:rPr lang="en-US" sz="2000" dirty="0">
                <a:latin typeface="Aptos" panose="020B0004020202020204" pitchFamily="34" charset="0"/>
              </a:rPr>
              <a:t>         addition to the powers granted elsewhere in this chapter, also has the following powers </a:t>
            </a:r>
            <a:br>
              <a:rPr lang="en-US" sz="2000" dirty="0">
                <a:latin typeface="Aptos" panose="020B0004020202020204" pitchFamily="34" charset="0"/>
              </a:rPr>
            </a:br>
            <a:r>
              <a:rPr lang="en-US" sz="2000" dirty="0">
                <a:latin typeface="Aptos" panose="020B0004020202020204" pitchFamily="34" charset="0"/>
              </a:rPr>
              <a:t>         and duties:</a:t>
            </a:r>
            <a:br>
              <a:rPr lang="en-US" sz="2000" dirty="0">
                <a:latin typeface="Aptos" panose="020B0004020202020204" pitchFamily="34" charset="0"/>
              </a:rPr>
            </a:br>
            <a:r>
              <a:rPr lang="en-US" sz="2000" dirty="0">
                <a:latin typeface="Aptos" panose="020B0004020202020204" pitchFamily="34" charset="0"/>
              </a:rPr>
              <a:t>	         j. To fund programs that the commission believes will assist in preventing </a:t>
            </a:r>
            <a:br>
              <a:rPr lang="en-US" sz="2000" dirty="0">
                <a:latin typeface="Aptos" panose="020B0004020202020204" pitchFamily="34" charset="0"/>
              </a:rPr>
            </a:br>
            <a:r>
              <a:rPr lang="en-US" sz="2000" dirty="0">
                <a:latin typeface="Aptos" panose="020B0004020202020204" pitchFamily="34" charset="0"/>
              </a:rPr>
              <a:t>                     defalcations by attorneys. </a:t>
            </a:r>
            <a:br>
              <a:rPr lang="en-US" sz="2000" dirty="0">
                <a:latin typeface="Aptos" panose="020B0004020202020204" pitchFamily="34" charset="0"/>
              </a:rPr>
            </a:br>
            <a:endParaRPr lang="en-US" sz="2000" dirty="0">
              <a:latin typeface="Aptos" panose="020B0004020202020204" pitchFamily="34" charset="0"/>
            </a:endParaRPr>
          </a:p>
          <a:p>
            <a:pPr marL="285750" indent="-285750">
              <a:buClr>
                <a:srgbClr val="00B050"/>
              </a:buClr>
              <a:buFont typeface="Courier New" panose="02070309020205020404" pitchFamily="49" charset="0"/>
              <a:buChar char="o"/>
            </a:pPr>
            <a:r>
              <a:rPr lang="en-US" sz="2000" dirty="0">
                <a:latin typeface="Aptos" panose="020B0004020202020204" pitchFamily="34" charset="0"/>
              </a:rPr>
              <a:t>Kinds of help provided through the program: template and exemplar trust account management forms, priority one-on-one auditor assistance, mentor match-up, trust accounts school, </a:t>
            </a:r>
            <a:r>
              <a:rPr lang="en-US" sz="2000" dirty="0" err="1">
                <a:latin typeface="Aptos" panose="020B0004020202020204" pitchFamily="34" charset="0"/>
              </a:rPr>
              <a:t>Shredtober</a:t>
            </a:r>
            <a:endParaRPr lang="en-US" sz="2000" dirty="0">
              <a:solidFill>
                <a:srgbClr val="000000"/>
              </a:solidFill>
              <a:highlight>
                <a:srgbClr val="FFFFFF"/>
              </a:highlight>
              <a:latin typeface="Aptos" panose="020B0004020202020204" pitchFamily="34" charset="0"/>
            </a:endParaRPr>
          </a:p>
        </p:txBody>
      </p:sp>
    </p:spTree>
    <p:extLst>
      <p:ext uri="{BB962C8B-B14F-4D97-AF65-F5344CB8AC3E}">
        <p14:creationId xmlns:p14="http://schemas.microsoft.com/office/powerpoint/2010/main" val="2829718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17" name="Frame 16">
            <a:extLst>
              <a:ext uri="{FF2B5EF4-FFF2-40B4-BE49-F238E27FC236}">
                <a16:creationId xmlns:a16="http://schemas.microsoft.com/office/drawing/2014/main" id="{DD7EAFE6-2BB9-41FB-9CF4-588CFC708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8C37C960-91F5-4F61-B2CD-8A0379207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1884203-7A1F-4059-B697-23D53FA8A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5C31099-1BBD-40CE-BC60-FCE5074194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AE12D6A8-795F-441C-B70F-F3E0D262FC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09" y="1"/>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ame 26">
            <a:extLst>
              <a:ext uri="{FF2B5EF4-FFF2-40B4-BE49-F238E27FC236}">
                <a16:creationId xmlns:a16="http://schemas.microsoft.com/office/drawing/2014/main" id="{77E975BE-D56B-41D7-A042-1DB14B6EBF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0C58CC6-FF60-4FC8-BA35-52A8BDDCF95E}"/>
              </a:ext>
            </a:extLst>
          </p:cNvPr>
          <p:cNvSpPr>
            <a:spLocks noGrp="1"/>
          </p:cNvSpPr>
          <p:nvPr>
            <p:ph type="title"/>
          </p:nvPr>
        </p:nvSpPr>
        <p:spPr>
          <a:xfrm>
            <a:off x="838200" y="1122363"/>
            <a:ext cx="5322618" cy="2387600"/>
          </a:xfrm>
        </p:spPr>
        <p:txBody>
          <a:bodyPr vert="horz" lIns="91440" tIns="45720" rIns="91440" bIns="45720" rtlCol="0" anchor="b">
            <a:normAutofit/>
          </a:bodyPr>
          <a:lstStyle/>
          <a:p>
            <a:r>
              <a:rPr lang="en-US" sz="4800" dirty="0">
                <a:solidFill>
                  <a:srgbClr val="FFFFFF"/>
                </a:solidFill>
              </a:rPr>
              <a:t>and in conclusion…</a:t>
            </a:r>
          </a:p>
        </p:txBody>
      </p:sp>
      <p:pic>
        <p:nvPicPr>
          <p:cNvPr id="7" name="Picture Placeholder 6">
            <a:extLst>
              <a:ext uri="{FF2B5EF4-FFF2-40B4-BE49-F238E27FC236}">
                <a16:creationId xmlns:a16="http://schemas.microsoft.com/office/drawing/2014/main" id="{7D1EAA44-4F3D-44D6-B1B6-5140800EC0A7}"/>
              </a:ext>
            </a:extLst>
          </p:cNvPr>
          <p:cNvPicPr>
            <a:picLocks noGrp="1"/>
          </p:cNvPicPr>
          <p:nvPr>
            <p:ph type="pic" sz="quarter" idx="13"/>
          </p:nvPr>
        </p:nvPicPr>
        <p:blipFill>
          <a:blip r:embed="rId3">
            <a:alphaModFix amt="90000"/>
            <a:extLst>
              <a:ext uri="{28A0092B-C50C-407E-A947-70E740481C1C}">
                <a14:useLocalDpi xmlns:a14="http://schemas.microsoft.com/office/drawing/2010/main" val="0"/>
              </a:ext>
            </a:extLst>
          </a:blip>
          <a:stretch/>
        </p:blipFill>
        <p:spPr>
          <a:xfrm>
            <a:off x="9588444" y="764096"/>
            <a:ext cx="1734688" cy="2450592"/>
          </a:xfrm>
          <a:prstGeom prst="rect">
            <a:avLst/>
          </a:prstGeom>
        </p:spPr>
      </p:pic>
      <p:pic>
        <p:nvPicPr>
          <p:cNvPr id="8" name="Content Placeholder 7" descr="A person jumping in the air&#10;&#10;Description automatically generated">
            <a:extLst>
              <a:ext uri="{FF2B5EF4-FFF2-40B4-BE49-F238E27FC236}">
                <a16:creationId xmlns:a16="http://schemas.microsoft.com/office/drawing/2014/main" id="{51776F22-CEE5-8A00-7943-EC408D4F4B59}"/>
              </a:ext>
            </a:extLst>
          </p:cNvPr>
          <p:cNvPicPr>
            <a:picLocks noGrp="1" noChangeAspect="1"/>
          </p:cNvPicPr>
          <p:nvPr>
            <p:ph idx="1"/>
          </p:nvPr>
        </p:nvPicPr>
        <p:blipFill>
          <a:blip r:embed="rId4">
            <a:alphaModFix amt="90000"/>
            <a:extLst>
              <a:ext uri="{28A0092B-C50C-407E-A947-70E740481C1C}">
                <a14:useLocalDpi xmlns:a14="http://schemas.microsoft.com/office/drawing/2010/main" val="0"/>
              </a:ext>
            </a:extLst>
          </a:blip>
          <a:stretch>
            <a:fillRect/>
          </a:stretch>
        </p:blipFill>
        <p:spPr>
          <a:xfrm>
            <a:off x="7748667" y="3596735"/>
            <a:ext cx="2550773" cy="2450592"/>
          </a:xfrm>
          <a:prstGeom prst="rect">
            <a:avLst/>
          </a:prstGeom>
        </p:spPr>
      </p:pic>
      <p:pic>
        <p:nvPicPr>
          <p:cNvPr id="14" name="Picture 13" descr="A person with long hair and a glove making a gesture with his mouth open&#10;&#10;Description automatically generated">
            <a:extLst>
              <a:ext uri="{FF2B5EF4-FFF2-40B4-BE49-F238E27FC236}">
                <a16:creationId xmlns:a16="http://schemas.microsoft.com/office/drawing/2014/main" id="{E4AD754B-99DA-3DFA-32C3-3350A8D92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4437" y="2357437"/>
            <a:ext cx="2143125" cy="2143125"/>
          </a:xfrm>
          <a:prstGeom prst="rect">
            <a:avLst/>
          </a:prstGeom>
        </p:spPr>
      </p:pic>
    </p:spTree>
    <p:extLst>
      <p:ext uri="{BB962C8B-B14F-4D97-AF65-F5344CB8AC3E}">
        <p14:creationId xmlns:p14="http://schemas.microsoft.com/office/powerpoint/2010/main" val="943091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8CC6-FF60-4FC8-BA35-52A8BDDCF95E}"/>
              </a:ext>
            </a:extLst>
          </p:cNvPr>
          <p:cNvSpPr>
            <a:spLocks noGrp="1"/>
          </p:cNvSpPr>
          <p:nvPr>
            <p:ph type="title" idx="4294967295"/>
          </p:nvPr>
        </p:nvSpPr>
        <p:spPr>
          <a:xfrm>
            <a:off x="2270479" y="1793288"/>
            <a:ext cx="2660194" cy="992187"/>
          </a:xfrm>
        </p:spPr>
        <p:txBody>
          <a:bodyPr vert="horz" lIns="91440" tIns="45720" rIns="91440" bIns="45720" rtlCol="0" anchor="b">
            <a:normAutofit/>
          </a:bodyPr>
          <a:lstStyle/>
          <a:p>
            <a:r>
              <a:rPr lang="en-US" sz="4200" dirty="0">
                <a:solidFill>
                  <a:srgbClr val="0070C0"/>
                </a:solidFill>
              </a:rPr>
              <a:t>Questions?</a:t>
            </a:r>
          </a:p>
        </p:txBody>
      </p:sp>
      <p:sp>
        <p:nvSpPr>
          <p:cNvPr id="9" name="Title 1">
            <a:extLst>
              <a:ext uri="{FF2B5EF4-FFF2-40B4-BE49-F238E27FC236}">
                <a16:creationId xmlns:a16="http://schemas.microsoft.com/office/drawing/2014/main" id="{33EB93E6-3E89-35A5-F253-13837FE0CB93}"/>
              </a:ext>
            </a:extLst>
          </p:cNvPr>
          <p:cNvSpPr txBox="1">
            <a:spLocks/>
          </p:cNvSpPr>
          <p:nvPr/>
        </p:nvSpPr>
        <p:spPr>
          <a:xfrm>
            <a:off x="5823147" y="2516764"/>
            <a:ext cx="2876363" cy="992394"/>
          </a:xfrm>
          <a:prstGeom prst="rect">
            <a:avLst/>
          </a:prstGeom>
        </p:spPr>
        <p:txBody>
          <a:bodyPr vert="horz" lIns="91440" tIns="45720" rIns="91440" bIns="45720" rtlCol="0" anchor="b">
            <a:normAutofit/>
          </a:bodyPr>
          <a:lst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en-US" sz="4200" dirty="0">
                <a:solidFill>
                  <a:srgbClr val="0070C0"/>
                </a:solidFill>
              </a:rPr>
              <a:t>Comments?</a:t>
            </a:r>
          </a:p>
        </p:txBody>
      </p:sp>
      <p:sp>
        <p:nvSpPr>
          <p:cNvPr id="10" name="Title 1">
            <a:extLst>
              <a:ext uri="{FF2B5EF4-FFF2-40B4-BE49-F238E27FC236}">
                <a16:creationId xmlns:a16="http://schemas.microsoft.com/office/drawing/2014/main" id="{6187B4ED-8056-465C-AEF4-A605A6C55AC9}"/>
              </a:ext>
            </a:extLst>
          </p:cNvPr>
          <p:cNvSpPr txBox="1">
            <a:spLocks/>
          </p:cNvSpPr>
          <p:nvPr/>
        </p:nvSpPr>
        <p:spPr>
          <a:xfrm>
            <a:off x="1339932" y="4072526"/>
            <a:ext cx="9512135" cy="992394"/>
          </a:xfrm>
          <a:prstGeom prst="rect">
            <a:avLst/>
          </a:prstGeom>
        </p:spPr>
        <p:txBody>
          <a:bodyPr vert="horz" lIns="91440" tIns="45720" rIns="91440" bIns="45720" rtlCol="0" anchor="b">
            <a:normAutofit/>
          </a:bodyPr>
          <a:lst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en-US" sz="4200" dirty="0">
                <a:solidFill>
                  <a:srgbClr val="0070C0"/>
                </a:solidFill>
              </a:rPr>
              <a:t>What’s Happening in Your Jurisdiction?</a:t>
            </a:r>
          </a:p>
        </p:txBody>
      </p:sp>
    </p:spTree>
    <p:extLst>
      <p:ext uri="{BB962C8B-B14F-4D97-AF65-F5344CB8AC3E}">
        <p14:creationId xmlns:p14="http://schemas.microsoft.com/office/powerpoint/2010/main" val="1282286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5076505" y="1240155"/>
            <a:ext cx="2038985" cy="2188845"/>
          </a:xfrm>
          <a:prstGeom prst="rect">
            <a:avLst/>
          </a:prstGeom>
        </p:spPr>
      </p:pic>
      <p:sp>
        <p:nvSpPr>
          <p:cNvPr id="5" name="Text Placeholder 4"/>
          <p:cNvSpPr>
            <a:spLocks noGrp="1"/>
          </p:cNvSpPr>
          <p:nvPr>
            <p:ph type="body" idx="10"/>
          </p:nvPr>
        </p:nvSpPr>
        <p:spPr>
          <a:xfrm>
            <a:off x="8597734" y="288925"/>
            <a:ext cx="3345065" cy="1691640"/>
          </a:xfrm>
          <a:prstGeom prst="rect">
            <a:avLst/>
          </a:prstGeom>
          <a:noFill/>
          <a:ln w="0" cmpd="sng">
            <a:noFill/>
            <a:prstDash val="solid"/>
          </a:ln>
        </p:spPr>
        <p:txBody>
          <a:bodyPr vert="horz" lIns="0" tIns="13335" rIns="0" bIns="0" anchor="t"/>
          <a:lstStyle/>
          <a:p>
            <a:pPr marL="0" marR="0" indent="0" algn="r">
              <a:lnSpc>
                <a:spcPts val="3300"/>
              </a:lnSpc>
              <a:spcAft>
                <a:spcPts val="0"/>
              </a:spcAft>
            </a:pPr>
            <a:r>
              <a:rPr lang="en-US" sz="2750" b="1" i="1" spc="0" dirty="0">
                <a:solidFill>
                  <a:srgbClr val="2D75B6"/>
                </a:solidFill>
                <a:latin typeface="Brush Script MT" panose="03060802040406070304" pitchFamily="66" charset="0"/>
              </a:rPr>
              <a:t>Thank you for attending!</a:t>
            </a:r>
          </a:p>
        </p:txBody>
      </p:sp>
      <p:graphicFrame>
        <p:nvGraphicFramePr>
          <p:cNvPr id="7" name="Table 6"/>
          <p:cNvGraphicFramePr>
            <a:graphicFrameLocks noGrp="1"/>
          </p:cNvGraphicFramePr>
          <p:nvPr>
            <p:extLst>
              <p:ext uri="{D42A27DB-BD31-4B8C-83A1-F6EECF244321}">
                <p14:modId xmlns:p14="http://schemas.microsoft.com/office/powerpoint/2010/main" val="2322216602"/>
              </p:ext>
            </p:extLst>
          </p:nvPr>
        </p:nvGraphicFramePr>
        <p:xfrm>
          <a:off x="609597" y="3828542"/>
          <a:ext cx="10972800" cy="2468880"/>
        </p:xfrm>
        <a:graphic>
          <a:graphicData uri="http://schemas.openxmlformats.org/drawingml/2006/table">
            <a:tbl>
              <a:tblPr/>
              <a:tblGrid>
                <a:gridCol w="5442676">
                  <a:extLst>
                    <a:ext uri="{9D8B030D-6E8A-4147-A177-3AD203B41FA5}">
                      <a16:colId xmlns:a16="http://schemas.microsoft.com/office/drawing/2014/main" val="20000"/>
                    </a:ext>
                  </a:extLst>
                </a:gridCol>
                <a:gridCol w="5530124">
                  <a:extLst>
                    <a:ext uri="{9D8B030D-6E8A-4147-A177-3AD203B41FA5}">
                      <a16:colId xmlns:a16="http://schemas.microsoft.com/office/drawing/2014/main" val="20001"/>
                    </a:ext>
                  </a:extLst>
                </a:gridCol>
              </a:tblGrid>
              <a:tr h="1992542">
                <a:tc>
                  <a:txBody>
                    <a:bodyPr/>
                    <a:lstStyle/>
                    <a:p>
                      <a:pPr marL="0" marR="0" indent="0" algn="ctr">
                        <a:lnSpc>
                          <a:spcPts val="1500"/>
                        </a:lnSpc>
                        <a:spcBef>
                          <a:spcPts val="1010"/>
                        </a:spcBef>
                        <a:spcAft>
                          <a:spcPts val="600"/>
                        </a:spcAft>
                      </a:pPr>
                      <a:r>
                        <a:rPr lang="en-US" sz="1200" dirty="0"/>
                        <a:t/>
                      </a:r>
                      <a:br>
                        <a:rPr lang="en-US" sz="1200" dirty="0"/>
                      </a:br>
                      <a:r>
                        <a:rPr lang="en-US" sz="1200" dirty="0"/>
                        <a:t/>
                      </a:r>
                      <a:br>
                        <a:rPr lang="en-US" sz="1200" dirty="0"/>
                      </a:br>
                      <a:r>
                        <a:rPr lang="en-US" dirty="0"/>
                        <a:t>Trinity M. Braun-Arana </a:t>
                      </a:r>
                    </a:p>
                    <a:p>
                      <a:pPr marL="0" marR="0" indent="0" algn="ctr">
                        <a:lnSpc>
                          <a:spcPts val="1500"/>
                        </a:lnSpc>
                        <a:spcBef>
                          <a:spcPts val="0"/>
                        </a:spcBef>
                        <a:spcAft>
                          <a:spcPts val="600"/>
                        </a:spcAft>
                      </a:pPr>
                      <a:r>
                        <a:rPr lang="en-US" dirty="0"/>
                        <a:t>   Director of Client Security    </a:t>
                      </a:r>
                    </a:p>
                    <a:p>
                      <a:pPr marL="0" marR="0" indent="0" algn="ctr">
                        <a:lnSpc>
                          <a:spcPts val="2000"/>
                        </a:lnSpc>
                        <a:spcBef>
                          <a:spcPts val="0"/>
                        </a:spcBef>
                        <a:spcAft>
                          <a:spcPts val="600"/>
                        </a:spcAft>
                      </a:pPr>
                      <a:r>
                        <a:rPr lang="en-US" dirty="0"/>
                        <a:t>   Office of Professional Regulation</a:t>
                      </a:r>
                      <a:br>
                        <a:rPr lang="en-US" dirty="0"/>
                      </a:br>
                      <a:r>
                        <a:rPr lang="en-US" sz="1200" dirty="0"/>
                        <a:t/>
                      </a:r>
                      <a:br>
                        <a:rPr lang="en-US" sz="1200" dirty="0"/>
                      </a:br>
                      <a:r>
                        <a:rPr lang="en-US" dirty="0"/>
                        <a:t>1111 E. Court Avenue</a:t>
                      </a:r>
                      <a:br>
                        <a:rPr lang="en-US" dirty="0"/>
                      </a:br>
                      <a:r>
                        <a:rPr lang="en-US" dirty="0"/>
                        <a:t>   Des Moines, Iowa  50319</a:t>
                      </a:r>
                      <a:br>
                        <a:rPr lang="en-US" dirty="0"/>
                      </a:br>
                      <a:r>
                        <a:rPr lang="en-US" dirty="0"/>
                        <a:t>   (515) 348-4670 ext. 3</a:t>
                      </a:r>
                      <a:br>
                        <a:rPr lang="en-US" dirty="0"/>
                      </a:br>
                      <a:r>
                        <a:rPr lang="en-US" u="none" dirty="0"/>
                        <a:t>   trinity.braun-arana@iowacourts.gov</a:t>
                      </a:r>
                    </a:p>
                  </a:txBody>
                  <a:tcPr marL="0" marR="0" marT="0" marB="0">
                    <a:lnL w="0" cmpd="sng">
                      <a:noFill/>
                      <a:prstDash val="solid"/>
                    </a:lnL>
                    <a:lnR w="0" cmpd="sng">
                      <a:noFill/>
                      <a:prstDash val="solid"/>
                    </a:lnR>
                    <a:lnT w="0" cmpd="sng">
                      <a:noFill/>
                      <a:prstDash val="solid"/>
                    </a:lnT>
                    <a:lnB w="0" cmpd="sng">
                      <a:noFill/>
                      <a:prstDash val="solid"/>
                    </a:lnB>
                    <a:solidFill>
                      <a:schemeClr val="bg1">
                        <a:lumMod val="95000"/>
                      </a:schemeClr>
                    </a:solidFill>
                  </a:tcPr>
                </a:tc>
                <a:tc>
                  <a:txBody>
                    <a:bodyPr/>
                    <a:lstStyle/>
                    <a:p>
                      <a:pPr algn="ctr">
                        <a:spcBef>
                          <a:spcPts val="0"/>
                        </a:spcBef>
                        <a:spcAft>
                          <a:spcPts val="600"/>
                        </a:spcAft>
                      </a:pPr>
                      <a:r>
                        <a:rPr lang="en-US" noProof="0" dirty="0"/>
                        <a:t>  </a:t>
                      </a:r>
                      <a:br>
                        <a:rPr lang="en-US" noProof="0" dirty="0"/>
                      </a:br>
                      <a:r>
                        <a:rPr lang="en-US" dirty="0"/>
                        <a:t>Michael J. Knight, Sr.</a:t>
                      </a:r>
                      <a:br>
                        <a:rPr lang="en-US" dirty="0"/>
                      </a:br>
                      <a:r>
                        <a:rPr lang="en-US" dirty="0"/>
                        <a:t>Executive Director &amp; Counsel</a:t>
                      </a:r>
                      <a:br>
                        <a:rPr lang="en-US" dirty="0"/>
                      </a:br>
                      <a:r>
                        <a:rPr lang="en-US" dirty="0"/>
                        <a:t>NYS Lawyers’ Fund for Client Protection</a:t>
                      </a:r>
                      <a:br>
                        <a:rPr lang="en-US" dirty="0"/>
                      </a:br>
                      <a:r>
                        <a:rPr lang="en-US" dirty="0"/>
                        <a:t/>
                      </a:r>
                      <a:br>
                        <a:rPr lang="en-US" dirty="0"/>
                      </a:br>
                      <a:r>
                        <a:rPr lang="en-US" dirty="0"/>
                        <a:t>119 Washington Avenue</a:t>
                      </a:r>
                      <a:br>
                        <a:rPr lang="en-US" dirty="0"/>
                      </a:br>
                      <a:r>
                        <a:rPr lang="en-US" dirty="0"/>
                        <a:t>Albany, New York  12210</a:t>
                      </a:r>
                      <a:br>
                        <a:rPr lang="en-US" dirty="0"/>
                      </a:br>
                      <a:r>
                        <a:rPr lang="en-US" dirty="0"/>
                        <a:t>(800) 442-3863</a:t>
                      </a:r>
                      <a:br>
                        <a:rPr lang="en-US" dirty="0"/>
                      </a:br>
                      <a:r>
                        <a:rPr lang="en-US" dirty="0"/>
                        <a:t>mjk@nylawfund.org </a:t>
                      </a:r>
                      <a:endParaRPr lang="en-US" noProof="0" dirty="0"/>
                    </a:p>
                  </a:txBody>
                  <a:tcPr marL="0" marR="0" marT="0" marB="0">
                    <a:lnL w="0" cmpd="sng">
                      <a:noFill/>
                      <a:prstDash val="solid"/>
                    </a:lnL>
                    <a:lnR w="0" cmpd="sng">
                      <a:noFill/>
                      <a:prstDash val="solid"/>
                    </a:lnR>
                    <a:lnT w="0" cmpd="sng">
                      <a:noFill/>
                      <a:prstDash val="solid"/>
                    </a:lnT>
                    <a:lnB w="0" cmpd="sng">
                      <a:noFill/>
                      <a:prstDash val="solid"/>
                    </a:lnB>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1275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701040" y="1944370"/>
            <a:ext cx="6922135" cy="4377055"/>
          </a:xfrm>
          <a:prstGeom prst="rect">
            <a:avLst/>
          </a:prstGeom>
        </p:spPr>
      </p:pic>
      <p:pic>
        <p:nvPicPr>
          <p:cNvPr id="7" name="Picture 6"/>
          <p:cNvPicPr/>
          <p:nvPr/>
        </p:nvPicPr>
        <p:blipFill>
          <a:blip r:embed="rId4"/>
          <a:stretch>
            <a:fillRect/>
          </a:stretch>
        </p:blipFill>
        <p:spPr>
          <a:xfrm>
            <a:off x="8988425" y="2456815"/>
            <a:ext cx="2277110" cy="1852930"/>
          </a:xfrm>
          <a:prstGeom prst="rect">
            <a:avLst/>
          </a:prstGeom>
        </p:spPr>
      </p:pic>
      <p:sp>
        <p:nvSpPr>
          <p:cNvPr id="2" name="Text Placeholder 1"/>
          <p:cNvSpPr>
            <a:spLocks noGrp="1"/>
          </p:cNvSpPr>
          <p:nvPr>
            <p:ph type="body" idx="10"/>
          </p:nvPr>
        </p:nvSpPr>
        <p:spPr>
          <a:xfrm>
            <a:off x="709930" y="647700"/>
            <a:ext cx="10541000" cy="1269365"/>
          </a:xfrm>
          <a:prstGeom prst="rect">
            <a:avLst/>
          </a:prstGeom>
          <a:noFill/>
          <a:ln w="0" cmpd="sng">
            <a:noFill/>
            <a:prstDash val="solid"/>
          </a:ln>
        </p:spPr>
        <p:txBody>
          <a:bodyPr vert="horz" lIns="0" tIns="66675" rIns="0" bIns="0" anchor="t"/>
          <a:lstStyle/>
          <a:p>
            <a:pPr marL="0" marR="0" indent="0" algn="ctr">
              <a:lnSpc>
                <a:spcPts val="4300"/>
              </a:lnSpc>
              <a:spcAft>
                <a:spcPts val="5135"/>
              </a:spcAft>
            </a:pPr>
            <a:r>
              <a:rPr lang="en-US" sz="4350" b="1" u="sng" spc="-35">
                <a:solidFill>
                  <a:srgbClr val="000000"/>
                </a:solidFill>
                <a:latin typeface="Calibri Light" panose="02020603050405020304" pitchFamily="2"/>
              </a:rPr>
              <a:t>Standard/Traditional Revenue Streams </a:t>
            </a:r>
          </a:p>
        </p:txBody>
      </p:sp>
      <p:sp>
        <p:nvSpPr>
          <p:cNvPr id="3" name="Text Placeholder 2"/>
          <p:cNvSpPr>
            <a:spLocks noGrp="1"/>
          </p:cNvSpPr>
          <p:nvPr>
            <p:ph type="body" idx="10"/>
          </p:nvPr>
        </p:nvSpPr>
        <p:spPr>
          <a:xfrm>
            <a:off x="1027430" y="1917065"/>
            <a:ext cx="8255000" cy="539750"/>
          </a:xfrm>
          <a:prstGeom prst="rect">
            <a:avLst/>
          </a:prstGeom>
          <a:noFill/>
          <a:ln w="0" cmpd="sng">
            <a:noFill/>
            <a:prstDash val="solid"/>
          </a:ln>
        </p:spPr>
        <p:txBody>
          <a:bodyPr vert="horz" lIns="0" tIns="0" rIns="0" bIns="0" anchor="t"/>
          <a:lstStyle/>
          <a:p>
            <a:pPr marL="0" marR="0" indent="0" algn="l">
              <a:lnSpc>
                <a:spcPts val="2700"/>
              </a:lnSpc>
              <a:spcAft>
                <a:spcPts val="1540"/>
              </a:spcAft>
            </a:pPr>
            <a:r>
              <a:rPr lang="en-US" sz="2750" b="1" spc="0">
                <a:solidFill>
                  <a:srgbClr val="000000"/>
                </a:solidFill>
                <a:latin typeface="Calibri" panose="02020603050405020304" pitchFamily="2"/>
              </a:rPr>
              <a:t>Nearly </a:t>
            </a:r>
            <a:r>
              <a:rPr lang="en-US" sz="2750" b="1" u="sng" spc="0">
                <a:solidFill>
                  <a:srgbClr val="000000"/>
                </a:solidFill>
                <a:latin typeface="Calibri" panose="02020603050405020304" pitchFamily="2"/>
              </a:rPr>
              <a:t>All</a:t>
            </a:r>
            <a:r>
              <a:rPr lang="en-US" sz="2750" b="1" spc="0">
                <a:solidFill>
                  <a:srgbClr val="000000"/>
                </a:solidFill>
                <a:latin typeface="Calibri" panose="02020603050405020304" pitchFamily="2"/>
              </a:rPr>
              <a:t> Client Protection Funds Receive Income From: </a:t>
            </a:r>
          </a:p>
        </p:txBody>
      </p:sp>
      <p:sp>
        <p:nvSpPr>
          <p:cNvPr id="8" name="Text Placeholder 7"/>
          <p:cNvSpPr>
            <a:spLocks noGrp="1"/>
          </p:cNvSpPr>
          <p:nvPr>
            <p:ph type="body" idx="10"/>
          </p:nvPr>
        </p:nvSpPr>
        <p:spPr>
          <a:xfrm>
            <a:off x="1920240" y="2456815"/>
            <a:ext cx="6731000" cy="1852930"/>
          </a:xfrm>
          <a:prstGeom prst="rect">
            <a:avLst/>
          </a:prstGeom>
          <a:noFill/>
          <a:ln w="0" cmpd="sng">
            <a:noFill/>
            <a:prstDash val="solid"/>
          </a:ln>
        </p:spPr>
        <p:txBody>
          <a:bodyPr vert="horz" lIns="0" tIns="431800" rIns="0" bIns="0" anchor="t"/>
          <a:lstStyle/>
          <a:p>
            <a:pPr marL="0" marR="0" indent="0" algn="l">
              <a:lnSpc>
                <a:spcPts val="3100"/>
              </a:lnSpc>
              <a:spcAft>
                <a:spcPts val="0"/>
              </a:spcAft>
            </a:pPr>
            <a:r>
              <a:rPr lang="en-US" sz="2600" b="1" spc="0" dirty="0">
                <a:solidFill>
                  <a:srgbClr val="000000"/>
                </a:solidFill>
                <a:latin typeface="Calibri" panose="02020603050405020304" pitchFamily="2"/>
              </a:rPr>
              <a:t>Annual Assessment/Registration Fees/</a:t>
            </a:r>
            <a:br>
              <a:rPr lang="en-US" sz="2600" b="1" spc="0" dirty="0">
                <a:solidFill>
                  <a:srgbClr val="000000"/>
                </a:solidFill>
                <a:latin typeface="Calibri" panose="02020603050405020304" pitchFamily="2"/>
              </a:rPr>
            </a:br>
            <a:r>
              <a:rPr lang="en-US" sz="2600" b="1" spc="0" dirty="0">
                <a:solidFill>
                  <a:srgbClr val="000000"/>
                </a:solidFill>
                <a:latin typeface="Calibri" panose="02020603050405020304" pitchFamily="2"/>
              </a:rPr>
              <a:t>  Budget Appropriation </a:t>
            </a:r>
          </a:p>
        </p:txBody>
      </p:sp>
      <p:sp>
        <p:nvSpPr>
          <p:cNvPr id="9" name="Text Placeholder 8"/>
          <p:cNvSpPr>
            <a:spLocks noGrp="1"/>
          </p:cNvSpPr>
          <p:nvPr>
            <p:ph type="body" idx="10"/>
          </p:nvPr>
        </p:nvSpPr>
        <p:spPr>
          <a:xfrm>
            <a:off x="958215" y="2926080"/>
            <a:ext cx="217170" cy="334010"/>
          </a:xfrm>
          <a:prstGeom prst="rect">
            <a:avLst/>
          </a:prstGeom>
          <a:noFill/>
          <a:ln w="0" cmpd="sng">
            <a:noFill/>
            <a:prstDash val="solid"/>
          </a:ln>
        </p:spPr>
        <p:txBody>
          <a:bodyPr vert="horz" lIns="0" tIns="0" rIns="0" bIns="0" anchor="t"/>
          <a:lstStyle/>
          <a:p>
            <a:pPr marL="0" marR="0" indent="0" algn="l">
              <a:lnSpc>
                <a:spcPts val="2600"/>
              </a:lnSpc>
              <a:spcAft>
                <a:spcPts val="0"/>
              </a:spcAft>
            </a:pPr>
            <a:r>
              <a:rPr lang="en-US" sz="2400" b="1" spc="0">
                <a:solidFill>
                  <a:srgbClr val="000000"/>
                </a:solidFill>
                <a:latin typeface="Arial" panose="02020603050405020304" pitchFamily="2"/>
              </a:rPr>
              <a:t>• </a:t>
            </a:r>
          </a:p>
        </p:txBody>
      </p:sp>
      <p:sp>
        <p:nvSpPr>
          <p:cNvPr id="10" name="Text Placeholder 9"/>
          <p:cNvSpPr>
            <a:spLocks noGrp="1"/>
          </p:cNvSpPr>
          <p:nvPr>
            <p:ph type="body" idx="10"/>
          </p:nvPr>
        </p:nvSpPr>
        <p:spPr>
          <a:xfrm>
            <a:off x="958215" y="4309745"/>
            <a:ext cx="217170" cy="355600"/>
          </a:xfrm>
          <a:prstGeom prst="rect">
            <a:avLst/>
          </a:prstGeom>
          <a:noFill/>
          <a:ln w="0" cmpd="sng">
            <a:noFill/>
            <a:prstDash val="solid"/>
          </a:ln>
        </p:spPr>
        <p:txBody>
          <a:bodyPr vert="horz" lIns="0" tIns="0" rIns="0" bIns="0" anchor="t"/>
          <a:lstStyle/>
          <a:p>
            <a:pPr marL="0" marR="0" indent="0" algn="l">
              <a:lnSpc>
                <a:spcPts val="2800"/>
              </a:lnSpc>
              <a:spcAft>
                <a:spcPts val="0"/>
              </a:spcAft>
            </a:pPr>
            <a:r>
              <a:rPr lang="en-US" sz="2400" b="1" spc="0">
                <a:solidFill>
                  <a:srgbClr val="000000"/>
                </a:solidFill>
                <a:latin typeface="Arial" panose="02020603050405020304" pitchFamily="2"/>
              </a:rPr>
              <a:t>• </a:t>
            </a:r>
          </a:p>
        </p:txBody>
      </p:sp>
      <p:sp>
        <p:nvSpPr>
          <p:cNvPr id="11" name="Text Placeholder 10"/>
          <p:cNvSpPr>
            <a:spLocks noGrp="1"/>
          </p:cNvSpPr>
          <p:nvPr>
            <p:ph type="body" idx="10"/>
          </p:nvPr>
        </p:nvSpPr>
        <p:spPr>
          <a:xfrm>
            <a:off x="1941830" y="4309745"/>
            <a:ext cx="3111500" cy="374650"/>
          </a:xfrm>
          <a:prstGeom prst="rect">
            <a:avLst/>
          </a:prstGeom>
          <a:noFill/>
          <a:ln w="0" cmpd="sng">
            <a:noFill/>
            <a:prstDash val="solid"/>
          </a:ln>
        </p:spPr>
        <p:txBody>
          <a:bodyPr vert="horz" lIns="0" tIns="0" rIns="0" bIns="0" anchor="t"/>
          <a:lstStyle/>
          <a:p>
            <a:pPr marL="0" marR="0" indent="0" algn="l">
              <a:lnSpc>
                <a:spcPts val="2900"/>
              </a:lnSpc>
              <a:spcAft>
                <a:spcPts val="0"/>
              </a:spcAft>
            </a:pPr>
            <a:r>
              <a:rPr lang="en-US" sz="2600" b="1" spc="-35" dirty="0">
                <a:solidFill>
                  <a:srgbClr val="000000"/>
                </a:solidFill>
                <a:latin typeface="Calibri" panose="02020603050405020304" pitchFamily="2"/>
              </a:rPr>
              <a:t>Restitution/Litigation </a:t>
            </a:r>
          </a:p>
        </p:txBody>
      </p:sp>
      <p:sp>
        <p:nvSpPr>
          <p:cNvPr id="12" name="Text Placeholder 11"/>
          <p:cNvSpPr>
            <a:spLocks noGrp="1"/>
          </p:cNvSpPr>
          <p:nvPr>
            <p:ph type="body" idx="10"/>
          </p:nvPr>
        </p:nvSpPr>
        <p:spPr>
          <a:xfrm>
            <a:off x="7799831" y="4781550"/>
            <a:ext cx="3912743" cy="1581150"/>
          </a:xfrm>
          <a:prstGeom prst="rect">
            <a:avLst/>
          </a:prstGeom>
          <a:noFill/>
          <a:ln w="0" cmpd="sng">
            <a:noFill/>
            <a:prstDash val="solid"/>
          </a:ln>
        </p:spPr>
        <p:txBody>
          <a:bodyPr vert="horz" lIns="0" tIns="36195" rIns="0" bIns="0" anchor="t"/>
          <a:lstStyle/>
          <a:p>
            <a:pPr marL="0" marR="0" indent="0" algn="ctr">
              <a:lnSpc>
                <a:spcPts val="3100"/>
              </a:lnSpc>
              <a:spcAft>
                <a:spcPts val="0"/>
              </a:spcAft>
            </a:pPr>
            <a:r>
              <a:rPr lang="en-US" sz="2600" b="1" spc="0" dirty="0">
                <a:solidFill>
                  <a:srgbClr val="000000"/>
                </a:solidFill>
                <a:latin typeface="Calibri" panose="02020603050405020304" pitchFamily="2"/>
              </a:rPr>
              <a:t>These sources, however, may not be sufficient alone to provide meaningful </a:t>
            </a:r>
          </a:p>
          <a:p>
            <a:pPr marL="0" marR="0" indent="0" algn="ctr">
              <a:lnSpc>
                <a:spcPts val="3000"/>
              </a:lnSpc>
              <a:spcBef>
                <a:spcPts val="0"/>
              </a:spcBef>
              <a:spcAft>
                <a:spcPts val="0"/>
              </a:spcAft>
            </a:pPr>
            <a:r>
              <a:rPr lang="en-US" sz="2600" b="1" spc="0" dirty="0">
                <a:solidFill>
                  <a:srgbClr val="000000"/>
                </a:solidFill>
                <a:latin typeface="Calibri" panose="02020603050405020304" pitchFamily="2"/>
              </a:rPr>
              <a:t>reimbursement to victims. </a:t>
            </a:r>
          </a:p>
        </p:txBody>
      </p:sp>
      <p:sp>
        <p:nvSpPr>
          <p:cNvPr id="13" name="Text Placeholder 12"/>
          <p:cNvSpPr>
            <a:spLocks noGrp="1"/>
          </p:cNvSpPr>
          <p:nvPr>
            <p:ph type="body" idx="10"/>
          </p:nvPr>
        </p:nvSpPr>
        <p:spPr>
          <a:xfrm>
            <a:off x="958215" y="5316855"/>
            <a:ext cx="217170" cy="369570"/>
          </a:xfrm>
          <a:prstGeom prst="rect">
            <a:avLst/>
          </a:prstGeom>
          <a:noFill/>
          <a:ln w="0" cmpd="sng">
            <a:noFill/>
            <a:prstDash val="solid"/>
          </a:ln>
        </p:spPr>
        <p:txBody>
          <a:bodyPr vert="horz" lIns="0" tIns="0" rIns="0" bIns="0" anchor="t"/>
          <a:lstStyle/>
          <a:p>
            <a:pPr marL="0" marR="0" indent="0" algn="l">
              <a:lnSpc>
                <a:spcPts val="2800"/>
              </a:lnSpc>
              <a:spcAft>
                <a:spcPts val="0"/>
              </a:spcAft>
            </a:pPr>
            <a:r>
              <a:rPr lang="en-US" sz="2400" b="1" spc="0">
                <a:solidFill>
                  <a:srgbClr val="000000"/>
                </a:solidFill>
                <a:latin typeface="Arial" panose="02020603050405020304" pitchFamily="2"/>
              </a:rPr>
              <a:t>• </a:t>
            </a:r>
          </a:p>
        </p:txBody>
      </p:sp>
      <p:sp>
        <p:nvSpPr>
          <p:cNvPr id="14" name="Text Placeholder 13"/>
          <p:cNvSpPr>
            <a:spLocks noGrp="1"/>
          </p:cNvSpPr>
          <p:nvPr>
            <p:ph type="body" idx="10"/>
          </p:nvPr>
        </p:nvSpPr>
        <p:spPr>
          <a:xfrm>
            <a:off x="1905000" y="5352415"/>
            <a:ext cx="4243070" cy="316865"/>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en-US" sz="2600" b="1" spc="-20" dirty="0">
                <a:solidFill>
                  <a:srgbClr val="000000"/>
                </a:solidFill>
                <a:latin typeface="Calibri" panose="02020603050405020304" pitchFamily="2"/>
              </a:rPr>
              <a:t>Investments/Interest Income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3314700" y="998982"/>
            <a:ext cx="5562600" cy="1817053"/>
          </a:xfrm>
          <a:prstGeom prst="rect">
            <a:avLst/>
          </a:prstGeom>
        </p:spPr>
      </p:pic>
      <p:sp>
        <p:nvSpPr>
          <p:cNvPr id="2" name="Text Placeholder 1"/>
          <p:cNvSpPr>
            <a:spLocks noGrp="1"/>
          </p:cNvSpPr>
          <p:nvPr>
            <p:ph type="body" idx="10"/>
          </p:nvPr>
        </p:nvSpPr>
        <p:spPr>
          <a:xfrm>
            <a:off x="920115" y="266700"/>
            <a:ext cx="10541000" cy="723900"/>
          </a:xfrm>
          <a:prstGeom prst="rect">
            <a:avLst/>
          </a:prstGeom>
          <a:noFill/>
          <a:ln w="0" cmpd="sng">
            <a:noFill/>
            <a:prstDash val="solid"/>
          </a:ln>
        </p:spPr>
        <p:txBody>
          <a:bodyPr vert="horz" lIns="0" tIns="60960" rIns="0" bIns="0" anchor="t"/>
          <a:lstStyle/>
          <a:p>
            <a:pPr marL="0" marR="0" indent="0" algn="ctr">
              <a:lnSpc>
                <a:spcPts val="4800"/>
              </a:lnSpc>
              <a:spcAft>
                <a:spcPts val="365"/>
              </a:spcAft>
            </a:pPr>
            <a:r>
              <a:rPr lang="en-US" sz="4350" b="1" u="sng" spc="-25">
                <a:solidFill>
                  <a:srgbClr val="000000"/>
                </a:solidFill>
                <a:latin typeface="Calibri Light" panose="02020603050405020304" pitchFamily="2"/>
              </a:rPr>
              <a:t>Pros and Cons of Alternative Revenue Streams  </a:t>
            </a:r>
          </a:p>
        </p:txBody>
      </p:sp>
      <p:sp>
        <p:nvSpPr>
          <p:cNvPr id="5" name="Text Placeholder 4"/>
          <p:cNvSpPr>
            <a:spLocks noGrp="1"/>
          </p:cNvSpPr>
          <p:nvPr>
            <p:ph type="body" idx="10"/>
          </p:nvPr>
        </p:nvSpPr>
        <p:spPr>
          <a:xfrm>
            <a:off x="462915" y="2987675"/>
            <a:ext cx="5562600" cy="2233930"/>
          </a:xfrm>
          <a:prstGeom prst="rect">
            <a:avLst/>
          </a:prstGeom>
          <a:noFill/>
          <a:ln w="0" cmpd="sng">
            <a:noFill/>
            <a:prstDash val="solid"/>
          </a:ln>
        </p:spPr>
        <p:txBody>
          <a:bodyPr vert="horz" lIns="0" tIns="59690" rIns="0" bIns="0" anchor="t">
            <a:normAutofit fontScale="97500"/>
          </a:bodyPr>
          <a:lstStyle/>
          <a:p>
            <a:pPr marL="45720" marR="0" indent="0" algn="l">
              <a:lnSpc>
                <a:spcPts val="2100"/>
              </a:lnSpc>
              <a:spcAft>
                <a:spcPts val="0"/>
              </a:spcAft>
            </a:pPr>
            <a:r>
              <a:rPr lang="en-US" sz="1800" spc="-30" dirty="0">
                <a:solidFill>
                  <a:srgbClr val="000000"/>
                </a:solidFill>
                <a:latin typeface="Calibri" panose="02020603050405020304" pitchFamily="2"/>
              </a:rPr>
              <a:t>Passive income </a:t>
            </a:r>
            <a:r>
              <a:rPr lang="en-US" sz="2000" spc="-40" dirty="0">
                <a:solidFill>
                  <a:srgbClr val="000000"/>
                </a:solidFill>
                <a:latin typeface="Calibri" panose="02020603050405020304" pitchFamily="2"/>
              </a:rPr>
              <a:t>– </a:t>
            </a:r>
            <a:r>
              <a:rPr lang="en-US" sz="1800" spc="-30" dirty="0">
                <a:solidFill>
                  <a:srgbClr val="000000"/>
                </a:solidFill>
                <a:latin typeface="Calibri" panose="02020603050405020304" pitchFamily="2"/>
              </a:rPr>
              <a:t>no heavy lifting. </a:t>
            </a:r>
          </a:p>
          <a:p>
            <a:pPr marL="45720" marR="0" indent="0" algn="l">
              <a:lnSpc>
                <a:spcPts val="1900"/>
              </a:lnSpc>
              <a:spcBef>
                <a:spcPts val="2270"/>
              </a:spcBef>
              <a:spcAft>
                <a:spcPts val="0"/>
              </a:spcAft>
            </a:pPr>
            <a:r>
              <a:rPr lang="en-US" sz="1800" spc="-40" dirty="0">
                <a:solidFill>
                  <a:srgbClr val="000000"/>
                </a:solidFill>
                <a:latin typeface="Calibri" panose="02020603050405020304" pitchFamily="2"/>
              </a:rPr>
              <a:t>Provides statutory framework to assist attorneys with Trust </a:t>
            </a:r>
          </a:p>
          <a:p>
            <a:pPr marL="45720" marR="0" indent="0" algn="l">
              <a:lnSpc>
                <a:spcPts val="1900"/>
              </a:lnSpc>
              <a:spcBef>
                <a:spcPts val="310"/>
              </a:spcBef>
              <a:spcAft>
                <a:spcPts val="0"/>
              </a:spcAft>
            </a:pPr>
            <a:r>
              <a:rPr lang="en-US" sz="1800" spc="-25" dirty="0">
                <a:solidFill>
                  <a:srgbClr val="000000"/>
                </a:solidFill>
                <a:latin typeface="Calibri" panose="02020603050405020304" pitchFamily="2"/>
              </a:rPr>
              <a:t>Account reconciliation (Missing Client/Deceased Atty). </a:t>
            </a:r>
          </a:p>
          <a:p>
            <a:pPr marL="45720" marR="0" indent="0" algn="l">
              <a:lnSpc>
                <a:spcPts val="1900"/>
              </a:lnSpc>
              <a:spcBef>
                <a:spcPts val="2470"/>
              </a:spcBef>
              <a:spcAft>
                <a:spcPts val="0"/>
              </a:spcAft>
            </a:pPr>
            <a:r>
              <a:rPr lang="en-US" sz="1800" spc="-30" dirty="0">
                <a:solidFill>
                  <a:srgbClr val="000000"/>
                </a:solidFill>
                <a:latin typeface="Calibri" panose="02020603050405020304" pitchFamily="2"/>
              </a:rPr>
              <a:t>May provide relief from rigid dependence on finite, </a:t>
            </a:r>
          </a:p>
          <a:p>
            <a:pPr marL="45720" marR="0" indent="0" algn="l">
              <a:lnSpc>
                <a:spcPts val="1900"/>
              </a:lnSpc>
              <a:spcBef>
                <a:spcPts val="310"/>
              </a:spcBef>
              <a:spcAft>
                <a:spcPts val="2230"/>
              </a:spcAft>
            </a:pPr>
            <a:r>
              <a:rPr lang="en-US" sz="1800" spc="-25" dirty="0">
                <a:solidFill>
                  <a:srgbClr val="000000"/>
                </a:solidFill>
                <a:latin typeface="Calibri" panose="02020603050405020304" pitchFamily="2"/>
              </a:rPr>
              <a:t>traditional or erratic funding limits. </a:t>
            </a:r>
          </a:p>
        </p:txBody>
      </p:sp>
      <p:sp>
        <p:nvSpPr>
          <p:cNvPr id="6" name="Text Placeholder 5"/>
          <p:cNvSpPr>
            <a:spLocks noGrp="1"/>
          </p:cNvSpPr>
          <p:nvPr>
            <p:ph type="body" idx="10"/>
          </p:nvPr>
        </p:nvSpPr>
        <p:spPr>
          <a:xfrm>
            <a:off x="6493827" y="3071719"/>
            <a:ext cx="3364865" cy="260985"/>
          </a:xfrm>
          <a:prstGeom prst="rect">
            <a:avLst/>
          </a:prstGeom>
          <a:noFill/>
          <a:ln w="0" cmpd="sng">
            <a:noFill/>
            <a:prstDash val="solid"/>
          </a:ln>
        </p:spPr>
        <p:txBody>
          <a:bodyPr vert="horz" lIns="0" tIns="25400" rIns="0" bIns="0" anchor="t"/>
          <a:lstStyle/>
          <a:p>
            <a:pPr marL="0" marR="0" indent="0" algn="l">
              <a:lnSpc>
                <a:spcPts val="1800"/>
              </a:lnSpc>
              <a:spcAft>
                <a:spcPts val="0"/>
              </a:spcAft>
            </a:pPr>
            <a:r>
              <a:rPr lang="en-US" sz="1800" spc="-55" dirty="0">
                <a:solidFill>
                  <a:srgbClr val="000000"/>
                </a:solidFill>
                <a:latin typeface="Calibri" panose="02020603050405020304" pitchFamily="2"/>
              </a:rPr>
              <a:t>Income stream(s) are not consistent. </a:t>
            </a:r>
          </a:p>
        </p:txBody>
      </p:sp>
      <p:sp>
        <p:nvSpPr>
          <p:cNvPr id="7" name="Text Placeholder 6"/>
          <p:cNvSpPr>
            <a:spLocks noGrp="1"/>
          </p:cNvSpPr>
          <p:nvPr>
            <p:ph type="body" idx="10"/>
          </p:nvPr>
        </p:nvSpPr>
        <p:spPr>
          <a:xfrm>
            <a:off x="6493827" y="3566795"/>
            <a:ext cx="3623945" cy="537845"/>
          </a:xfrm>
          <a:prstGeom prst="rect">
            <a:avLst/>
          </a:prstGeom>
          <a:noFill/>
          <a:ln w="0" cmpd="sng">
            <a:noFill/>
            <a:prstDash val="solid"/>
          </a:ln>
        </p:spPr>
        <p:txBody>
          <a:bodyPr vert="horz" lIns="0" tIns="25400" rIns="0" bIns="0" anchor="t"/>
          <a:lstStyle/>
          <a:p>
            <a:pPr marL="0" marR="0" indent="0" algn="l">
              <a:lnSpc>
                <a:spcPts val="1900"/>
              </a:lnSpc>
              <a:spcAft>
                <a:spcPts val="0"/>
              </a:spcAft>
            </a:pPr>
            <a:r>
              <a:rPr lang="en-US" sz="1800" spc="-55" dirty="0">
                <a:solidFill>
                  <a:srgbClr val="000000"/>
                </a:solidFill>
                <a:latin typeface="Calibri" panose="02020603050405020304" pitchFamily="2"/>
              </a:rPr>
              <a:t>May require development of additional </a:t>
            </a:r>
          </a:p>
          <a:p>
            <a:pPr marL="0" marR="0" indent="0" algn="l">
              <a:lnSpc>
                <a:spcPts val="1800"/>
              </a:lnSpc>
              <a:spcBef>
                <a:spcPts val="305"/>
              </a:spcBef>
              <a:spcAft>
                <a:spcPts val="0"/>
              </a:spcAft>
            </a:pPr>
            <a:r>
              <a:rPr lang="en-US" sz="1800" spc="-30" dirty="0">
                <a:solidFill>
                  <a:srgbClr val="000000"/>
                </a:solidFill>
                <a:latin typeface="Calibri" panose="02020603050405020304" pitchFamily="2"/>
              </a:rPr>
              <a:t>oversight/monitoring protocols </a:t>
            </a:r>
          </a:p>
        </p:txBody>
      </p:sp>
      <p:sp>
        <p:nvSpPr>
          <p:cNvPr id="8" name="Text Placeholder 7"/>
          <p:cNvSpPr>
            <a:spLocks noGrp="1"/>
          </p:cNvSpPr>
          <p:nvPr>
            <p:ph type="body" idx="10"/>
          </p:nvPr>
        </p:nvSpPr>
        <p:spPr>
          <a:xfrm>
            <a:off x="6493827" y="4399597"/>
            <a:ext cx="3429000" cy="263525"/>
          </a:xfrm>
          <a:prstGeom prst="rect">
            <a:avLst/>
          </a:prstGeom>
          <a:noFill/>
          <a:ln w="0" cmpd="sng">
            <a:noFill/>
            <a:prstDash val="solid"/>
          </a:ln>
        </p:spPr>
        <p:txBody>
          <a:bodyPr vert="horz" lIns="0" tIns="25400" rIns="0" bIns="0" anchor="t"/>
          <a:lstStyle/>
          <a:p>
            <a:pPr marL="0" marR="0" indent="0" algn="l">
              <a:lnSpc>
                <a:spcPts val="1800"/>
              </a:lnSpc>
              <a:spcAft>
                <a:spcPts val="0"/>
              </a:spcAft>
            </a:pPr>
            <a:r>
              <a:rPr lang="en-US" sz="1800" spc="-55" dirty="0">
                <a:solidFill>
                  <a:srgbClr val="000000"/>
                </a:solidFill>
                <a:latin typeface="Calibri" panose="02020603050405020304" pitchFamily="2"/>
              </a:rPr>
              <a:t>Unable to budget for passive income. </a:t>
            </a:r>
          </a:p>
        </p:txBody>
      </p:sp>
      <p:sp>
        <p:nvSpPr>
          <p:cNvPr id="9" name="Text Placeholder 8"/>
          <p:cNvSpPr>
            <a:spLocks noGrp="1"/>
          </p:cNvSpPr>
          <p:nvPr>
            <p:ph type="body" idx="10"/>
          </p:nvPr>
        </p:nvSpPr>
        <p:spPr>
          <a:xfrm>
            <a:off x="530351" y="5221605"/>
            <a:ext cx="11387963" cy="1369695"/>
          </a:xfrm>
          <a:prstGeom prst="rect">
            <a:avLst/>
          </a:prstGeom>
          <a:noFill/>
          <a:ln w="0" cmpd="sng">
            <a:noFill/>
            <a:prstDash val="solid"/>
          </a:ln>
        </p:spPr>
        <p:txBody>
          <a:bodyPr vert="horz" lIns="0" tIns="25400" rIns="0" bIns="0" anchor="t"/>
          <a:lstStyle/>
          <a:p>
            <a:pPr marL="0" marR="0" indent="0" algn="l">
              <a:lnSpc>
                <a:spcPts val="1900"/>
              </a:lnSpc>
              <a:spcAft>
                <a:spcPts val="0"/>
              </a:spcAft>
            </a:pPr>
            <a:r>
              <a:rPr lang="en-US" sz="1800" spc="-25" dirty="0">
                <a:solidFill>
                  <a:srgbClr val="000000"/>
                </a:solidFill>
                <a:latin typeface="Calibri" panose="02020603050405020304" pitchFamily="2"/>
              </a:rPr>
              <a:t>Public policy served with opportunity to deliver more </a:t>
            </a:r>
          </a:p>
          <a:p>
            <a:pPr marL="0" marR="0" indent="0" algn="l">
              <a:lnSpc>
                <a:spcPts val="1900"/>
              </a:lnSpc>
              <a:spcBef>
                <a:spcPts val="310"/>
              </a:spcBef>
              <a:spcAft>
                <a:spcPts val="0"/>
              </a:spcAft>
            </a:pPr>
            <a:r>
              <a:rPr lang="en-US" sz="1800" spc="-25" dirty="0">
                <a:solidFill>
                  <a:srgbClr val="000000"/>
                </a:solidFill>
                <a:latin typeface="Calibri" panose="02020603050405020304" pitchFamily="2"/>
              </a:rPr>
              <a:t>meaningful client protection to law client victims. </a:t>
            </a:r>
          </a:p>
          <a:p>
            <a:pPr marL="0" marR="0" indent="0" algn="l">
              <a:lnSpc>
                <a:spcPts val="4500"/>
              </a:lnSpc>
              <a:spcBef>
                <a:spcPts val="115"/>
              </a:spcBef>
              <a:spcAft>
                <a:spcPts val="0"/>
              </a:spcAft>
              <a:tabLst>
                <a:tab pos="11475720" algn="r"/>
              </a:tabLst>
            </a:pPr>
            <a:r>
              <a:rPr lang="en-US" sz="1800" spc="0" dirty="0">
                <a:solidFill>
                  <a:srgbClr val="000000"/>
                </a:solidFill>
                <a:latin typeface="Calibri" panose="02020603050405020304" pitchFamily="2"/>
              </a:rPr>
              <a:t>May permit your Fund to avoid requesting additional              </a:t>
            </a:r>
            <a:r>
              <a:rPr lang="en-US" sz="4350" b="1" u="sng" spc="0" dirty="0">
                <a:solidFill>
                  <a:srgbClr val="000000"/>
                </a:solidFill>
                <a:latin typeface="Calibri" panose="02020603050405020304" pitchFamily="2"/>
              </a:rPr>
              <a:t>Pros outweigh the Cons  </a:t>
            </a:r>
          </a:p>
          <a:p>
            <a:pPr marL="0" marR="0" indent="0" algn="l">
              <a:lnSpc>
                <a:spcPts val="1900"/>
              </a:lnSpc>
              <a:spcBef>
                <a:spcPts val="60"/>
              </a:spcBef>
              <a:spcAft>
                <a:spcPts val="70"/>
              </a:spcAft>
            </a:pPr>
            <a:r>
              <a:rPr lang="en-US" sz="1800" spc="-30" dirty="0">
                <a:solidFill>
                  <a:srgbClr val="000000"/>
                </a:solidFill>
                <a:latin typeface="Calibri" panose="02020603050405020304" pitchFamily="2"/>
              </a:rPr>
              <a:t>assessments/appropriations.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3200400" y="1447800"/>
            <a:ext cx="5772150" cy="5410200"/>
          </a:xfrm>
          <a:prstGeom prst="rect">
            <a:avLst/>
          </a:prstGeom>
        </p:spPr>
      </p:pic>
      <p:sp>
        <p:nvSpPr>
          <p:cNvPr id="2" name="Text Placeholder 1"/>
          <p:cNvSpPr>
            <a:spLocks noGrp="1"/>
          </p:cNvSpPr>
          <p:nvPr>
            <p:ph type="body" idx="10"/>
          </p:nvPr>
        </p:nvSpPr>
        <p:spPr>
          <a:xfrm>
            <a:off x="1285875" y="190500"/>
            <a:ext cx="9918700" cy="1257300"/>
          </a:xfrm>
          <a:prstGeom prst="rect">
            <a:avLst/>
          </a:prstGeom>
          <a:noFill/>
          <a:ln w="0" cmpd="sng">
            <a:noFill/>
            <a:prstDash val="solid"/>
          </a:ln>
        </p:spPr>
        <p:txBody>
          <a:bodyPr vert="horz" lIns="0" tIns="0" rIns="0" bIns="0" anchor="t"/>
          <a:lstStyle/>
          <a:p>
            <a:pPr marL="0" marR="0" indent="0" algn="l">
              <a:lnSpc>
                <a:spcPts val="5900"/>
              </a:lnSpc>
              <a:spcAft>
                <a:spcPts val="4010"/>
              </a:spcAft>
            </a:pPr>
            <a:r>
              <a:rPr lang="en-US" sz="5100" b="1" spc="-140">
                <a:solidFill>
                  <a:srgbClr val="000000"/>
                </a:solidFill>
                <a:latin typeface="Arial" panose="02020603050405020304" pitchFamily="2"/>
              </a:rPr>
              <a:t>Unclaimed/Missing Client Funds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6559550" y="292735"/>
            <a:ext cx="5120640" cy="6394450"/>
          </a:xfrm>
          <a:prstGeom prst="rect">
            <a:avLst/>
          </a:prstGeom>
        </p:spPr>
      </p:pic>
      <p:sp>
        <p:nvSpPr>
          <p:cNvPr id="4" name="Text Placeholder 3"/>
          <p:cNvSpPr>
            <a:spLocks noGrp="1"/>
          </p:cNvSpPr>
          <p:nvPr>
            <p:ph type="body" idx="10"/>
          </p:nvPr>
        </p:nvSpPr>
        <p:spPr>
          <a:xfrm>
            <a:off x="676655" y="450850"/>
            <a:ext cx="4955796" cy="5959094"/>
          </a:xfrm>
          <a:prstGeom prst="rect">
            <a:avLst/>
          </a:prstGeom>
          <a:solidFill>
            <a:srgbClr val="DEEBF7"/>
          </a:solidFill>
          <a:ln w="0" cmpd="sng">
            <a:noFill/>
            <a:prstDash val="solid"/>
          </a:ln>
        </p:spPr>
        <p:txBody>
          <a:bodyPr vert="horz" lIns="0" tIns="102235" rIns="0" bIns="0" anchor="t"/>
          <a:lstStyle/>
          <a:p>
            <a:pPr marL="182880" marR="0" indent="0" algn="l">
              <a:lnSpc>
                <a:spcPts val="3000"/>
              </a:lnSpc>
              <a:spcAft>
                <a:spcPts val="0"/>
              </a:spcAft>
            </a:pPr>
            <a:r>
              <a:rPr lang="en-US" sz="2800" spc="-5" dirty="0">
                <a:solidFill>
                  <a:srgbClr val="000000"/>
                </a:solidFill>
                <a:latin typeface="Calibri" panose="02020603050405020304" pitchFamily="2"/>
              </a:rPr>
              <a:t>New York’s rules were developed in </a:t>
            </a:r>
            <a:r>
              <a:rPr lang="en-US" sz="2800" spc="0" dirty="0">
                <a:solidFill>
                  <a:srgbClr val="000000"/>
                </a:solidFill>
                <a:latin typeface="Calibri" panose="02020603050405020304" pitchFamily="2"/>
              </a:rPr>
              <a:t>1994 after the death of a sole practitioner on Long Island whose attorney escrow account was </a:t>
            </a:r>
            <a:r>
              <a:rPr lang="en-US" sz="2800" spc="25" dirty="0">
                <a:solidFill>
                  <a:srgbClr val="000000"/>
                </a:solidFill>
                <a:latin typeface="Calibri" panose="02020603050405020304" pitchFamily="2"/>
              </a:rPr>
              <a:t>inaccessible to clients. </a:t>
            </a:r>
            <a:br>
              <a:rPr lang="en-US" sz="2800" spc="25" dirty="0">
                <a:solidFill>
                  <a:srgbClr val="000000"/>
                </a:solidFill>
                <a:latin typeface="Calibri" panose="02020603050405020304" pitchFamily="2"/>
              </a:rPr>
            </a:br>
            <a:endParaRPr lang="en-US" sz="2800" spc="25" dirty="0">
              <a:solidFill>
                <a:srgbClr val="000000"/>
              </a:solidFill>
              <a:latin typeface="Calibri" panose="02020603050405020304" pitchFamily="2"/>
            </a:endParaRPr>
          </a:p>
          <a:p>
            <a:pPr marL="182880" marR="0" indent="0" algn="l">
              <a:lnSpc>
                <a:spcPts val="3000"/>
              </a:lnSpc>
              <a:spcAft>
                <a:spcPts val="0"/>
              </a:spcAft>
            </a:pPr>
            <a:r>
              <a:rPr lang="en-US" sz="2800" spc="25" dirty="0">
                <a:solidFill>
                  <a:srgbClr val="000000"/>
                </a:solidFill>
                <a:latin typeface="Calibri" panose="02020603050405020304" pitchFamily="2"/>
              </a:rPr>
              <a:t>With the </a:t>
            </a:r>
            <a:r>
              <a:rPr lang="en-US" sz="2800" spc="0" dirty="0">
                <a:solidFill>
                  <a:srgbClr val="000000"/>
                </a:solidFill>
                <a:latin typeface="Calibri" panose="02020603050405020304" pitchFamily="2"/>
              </a:rPr>
              <a:t>Nassau County Bar Association, the </a:t>
            </a:r>
            <a:r>
              <a:rPr lang="en-US" sz="2800" spc="-5" dirty="0">
                <a:solidFill>
                  <a:srgbClr val="000000"/>
                </a:solidFill>
                <a:latin typeface="Calibri" panose="02020603050405020304" pitchFamily="2"/>
              </a:rPr>
              <a:t>New York Lawyers’ Fund proposed </a:t>
            </a:r>
            <a:r>
              <a:rPr lang="en-US" sz="2800" spc="0" dirty="0">
                <a:solidFill>
                  <a:srgbClr val="000000"/>
                </a:solidFill>
                <a:latin typeface="Calibri" panose="02020603050405020304" pitchFamily="2"/>
              </a:rPr>
              <a:t>amendments 1.15 (f) and (g) to the Administrative Board of the Courts which were adopted as part of our trust accounting and recordkeeping </a:t>
            </a:r>
            <a:r>
              <a:rPr lang="en-US" sz="2800" spc="-40" dirty="0">
                <a:solidFill>
                  <a:srgbClr val="000000"/>
                </a:solidFill>
                <a:latin typeface="Calibri" panose="02020603050405020304" pitchFamily="2"/>
              </a:rPr>
              <a:t>rules.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612571" y="1143000"/>
            <a:ext cx="7328036" cy="5115296"/>
          </a:xfrm>
          <a:prstGeom prst="rect">
            <a:avLst/>
          </a:prstGeom>
        </p:spPr>
      </p:pic>
      <p:sp>
        <p:nvSpPr>
          <p:cNvPr id="2" name="Text Placeholder 1"/>
          <p:cNvSpPr>
            <a:spLocks noGrp="1"/>
          </p:cNvSpPr>
          <p:nvPr>
            <p:ph type="body" idx="10"/>
          </p:nvPr>
        </p:nvSpPr>
        <p:spPr>
          <a:xfrm>
            <a:off x="473710" y="88900"/>
            <a:ext cx="9601200" cy="900430"/>
          </a:xfrm>
          <a:prstGeom prst="rect">
            <a:avLst/>
          </a:prstGeom>
          <a:noFill/>
          <a:ln w="0" cmpd="sng">
            <a:noFill/>
            <a:prstDash val="solid"/>
          </a:ln>
        </p:spPr>
        <p:txBody>
          <a:bodyPr vert="horz" lIns="0" tIns="64770" rIns="0" bIns="0" anchor="t"/>
          <a:lstStyle/>
          <a:p>
            <a:pPr marL="0" marR="0" indent="0" algn="l">
              <a:lnSpc>
                <a:spcPts val="4900"/>
              </a:lnSpc>
              <a:spcAft>
                <a:spcPts val="1685"/>
              </a:spcAft>
            </a:pPr>
            <a:r>
              <a:rPr lang="en-US" sz="4200" i="1" u="sng" spc="-75" dirty="0">
                <a:solidFill>
                  <a:srgbClr val="000000"/>
                </a:solidFill>
                <a:latin typeface="Calibri Light" panose="02020603050405020304" pitchFamily="2"/>
              </a:rPr>
              <a:t>Review Your State’s APL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6473698" y="210312"/>
            <a:ext cx="5450078" cy="6410198"/>
          </a:xfrm>
          <a:prstGeom prst="rect">
            <a:avLst/>
          </a:prstGeom>
          <a:ln>
            <a:solidFill>
              <a:schemeClr val="tx1">
                <a:lumMod val="50000"/>
                <a:lumOff val="50000"/>
              </a:schemeClr>
            </a:solidFill>
          </a:ln>
        </p:spPr>
      </p:pic>
      <p:sp>
        <p:nvSpPr>
          <p:cNvPr id="4" name="Text Placeholder 3"/>
          <p:cNvSpPr>
            <a:spLocks noGrp="1"/>
          </p:cNvSpPr>
          <p:nvPr>
            <p:ph type="body" idx="10"/>
          </p:nvPr>
        </p:nvSpPr>
        <p:spPr>
          <a:xfrm>
            <a:off x="539115" y="2386584"/>
            <a:ext cx="5556885" cy="2996438"/>
          </a:xfrm>
          <a:prstGeom prst="rect">
            <a:avLst/>
          </a:prstGeom>
          <a:solidFill>
            <a:srgbClr val="DEEBF7"/>
          </a:solidFill>
          <a:ln w="0" cmpd="sng">
            <a:noFill/>
            <a:prstDash val="solid"/>
          </a:ln>
        </p:spPr>
        <p:txBody>
          <a:bodyPr vert="horz" lIns="0" tIns="18415" rIns="0" bIns="0" anchor="t"/>
          <a:lstStyle/>
          <a:p>
            <a:pPr marL="91440" marR="0" indent="0" algn="l">
              <a:lnSpc>
                <a:spcPts val="3000"/>
              </a:lnSpc>
              <a:spcAft>
                <a:spcPts val="0"/>
              </a:spcAft>
            </a:pPr>
            <a:r>
              <a:rPr lang="en-US" sz="2800" spc="-5" dirty="0">
                <a:solidFill>
                  <a:srgbClr val="000000"/>
                </a:solidFill>
                <a:latin typeface="Calibri" panose="02020603050405020304" pitchFamily="2"/>
              </a:rPr>
              <a:t/>
            </a:r>
            <a:br>
              <a:rPr lang="en-US" sz="2800" spc="-5" dirty="0">
                <a:solidFill>
                  <a:srgbClr val="000000"/>
                </a:solidFill>
                <a:latin typeface="Calibri" panose="02020603050405020304" pitchFamily="2"/>
              </a:rPr>
            </a:br>
            <a:r>
              <a:rPr lang="en-US" sz="2800" spc="-5" dirty="0">
                <a:solidFill>
                  <a:srgbClr val="000000"/>
                </a:solidFill>
                <a:latin typeface="Calibri" panose="02020603050405020304" pitchFamily="2"/>
              </a:rPr>
              <a:t>In 1995, the NYS Comptroller’s Office </a:t>
            </a:r>
          </a:p>
          <a:p>
            <a:pPr marL="91440" marR="0" indent="0" algn="l">
              <a:lnSpc>
                <a:spcPts val="3000"/>
              </a:lnSpc>
              <a:spcBef>
                <a:spcPts val="0"/>
              </a:spcBef>
              <a:spcAft>
                <a:spcPts val="0"/>
              </a:spcAft>
            </a:pPr>
            <a:r>
              <a:rPr lang="en-US" sz="2800" spc="-10" dirty="0">
                <a:solidFill>
                  <a:srgbClr val="000000"/>
                </a:solidFill>
                <a:latin typeface="Calibri" panose="02020603050405020304" pitchFamily="2"/>
              </a:rPr>
              <a:t>provided an opinion letter which </a:t>
            </a:r>
          </a:p>
          <a:p>
            <a:pPr marL="91440" marR="0" indent="0" algn="l">
              <a:lnSpc>
                <a:spcPts val="3000"/>
              </a:lnSpc>
              <a:spcBef>
                <a:spcPts val="0"/>
              </a:spcBef>
              <a:spcAft>
                <a:spcPts val="0"/>
              </a:spcAft>
            </a:pPr>
            <a:r>
              <a:rPr lang="en-US" sz="2800" spc="-5" dirty="0">
                <a:solidFill>
                  <a:srgbClr val="000000"/>
                </a:solidFill>
                <a:latin typeface="Calibri" panose="02020603050405020304" pitchFamily="2"/>
              </a:rPr>
              <a:t>determined that Court rules, not the </a:t>
            </a:r>
          </a:p>
          <a:p>
            <a:pPr marL="91440" marR="0" indent="0" algn="l">
              <a:lnSpc>
                <a:spcPts val="3000"/>
              </a:lnSpc>
              <a:spcBef>
                <a:spcPts val="20"/>
              </a:spcBef>
              <a:spcAft>
                <a:spcPts val="0"/>
              </a:spcAft>
            </a:pPr>
            <a:r>
              <a:rPr lang="en-US" sz="2800" spc="-10" dirty="0">
                <a:solidFill>
                  <a:srgbClr val="000000"/>
                </a:solidFill>
                <a:latin typeface="Calibri" panose="02020603050405020304" pitchFamily="2"/>
              </a:rPr>
              <a:t>Abandoned Property Law, governed </a:t>
            </a:r>
          </a:p>
          <a:p>
            <a:pPr marL="91440" marR="0" indent="0" algn="l">
              <a:lnSpc>
                <a:spcPts val="3000"/>
              </a:lnSpc>
              <a:spcBef>
                <a:spcPts val="0"/>
              </a:spcBef>
              <a:spcAft>
                <a:spcPts val="0"/>
              </a:spcAft>
            </a:pPr>
            <a:r>
              <a:rPr lang="en-US" sz="2800" spc="0" dirty="0">
                <a:solidFill>
                  <a:srgbClr val="000000"/>
                </a:solidFill>
                <a:latin typeface="Calibri" panose="02020603050405020304" pitchFamily="2"/>
              </a:rPr>
              <a:t>the disposition of unclaimed funds in </a:t>
            </a:r>
          </a:p>
          <a:p>
            <a:pPr marL="91440" marR="0" indent="0" algn="l">
              <a:lnSpc>
                <a:spcPts val="3000"/>
              </a:lnSpc>
              <a:spcBef>
                <a:spcPts val="0"/>
              </a:spcBef>
              <a:spcAft>
                <a:spcPts val="2470"/>
              </a:spcAft>
            </a:pPr>
            <a:r>
              <a:rPr lang="en-US" sz="2800" spc="-15" dirty="0">
                <a:solidFill>
                  <a:srgbClr val="000000"/>
                </a:solidFill>
                <a:latin typeface="Calibri" panose="02020603050405020304" pitchFamily="2"/>
              </a:rPr>
              <a:t>attorney trust accounts.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11480" y="63500"/>
            <a:ext cx="11544300" cy="854075"/>
          </a:xfrm>
          <a:prstGeom prst="rect">
            <a:avLst/>
          </a:prstGeom>
          <a:noFill/>
          <a:ln w="0" cmpd="sng">
            <a:noFill/>
            <a:prstDash val="solid"/>
          </a:ln>
        </p:spPr>
        <p:txBody>
          <a:bodyPr vert="horz" lIns="0" tIns="96520" rIns="0" bIns="0" anchor="t"/>
          <a:lstStyle/>
          <a:p>
            <a:pPr marL="0" marR="0" indent="0" algn="l">
              <a:lnSpc>
                <a:spcPts val="4500"/>
              </a:lnSpc>
              <a:spcAft>
                <a:spcPts val="1490"/>
              </a:spcAft>
            </a:pPr>
            <a:r>
              <a:rPr lang="en-US" sz="4200" i="1" u="sng" spc="-10" dirty="0">
                <a:solidFill>
                  <a:srgbClr val="000000"/>
                </a:solidFill>
                <a:latin typeface="Calibri Light" panose="02020603050405020304" pitchFamily="2"/>
              </a:rPr>
              <a:t>Missing Clients – 1.15(f)  </a:t>
            </a:r>
          </a:p>
        </p:txBody>
      </p:sp>
      <p:sp>
        <p:nvSpPr>
          <p:cNvPr id="3" name="Text Placeholder 2"/>
          <p:cNvSpPr>
            <a:spLocks noGrp="1"/>
          </p:cNvSpPr>
          <p:nvPr>
            <p:ph type="body" idx="10"/>
          </p:nvPr>
        </p:nvSpPr>
        <p:spPr>
          <a:xfrm>
            <a:off x="755650" y="917575"/>
            <a:ext cx="11200130" cy="2304415"/>
          </a:xfrm>
          <a:prstGeom prst="rect">
            <a:avLst/>
          </a:prstGeom>
          <a:solidFill>
            <a:srgbClr val="DEEBF7"/>
          </a:solidFill>
          <a:ln w="0" cmpd="sng">
            <a:noFill/>
            <a:prstDash val="solid"/>
          </a:ln>
        </p:spPr>
        <p:txBody>
          <a:bodyPr vert="horz" lIns="0" tIns="49530" rIns="0" bIns="0" anchor="t"/>
          <a:lstStyle/>
          <a:p>
            <a:pPr marL="91440" marR="0" indent="0" algn="l">
              <a:lnSpc>
                <a:spcPts val="2200"/>
              </a:lnSpc>
              <a:spcAft>
                <a:spcPts val="0"/>
              </a:spcAft>
            </a:pPr>
            <a:r>
              <a:rPr lang="en-US" sz="1800" spc="-40">
                <a:solidFill>
                  <a:srgbClr val="000000"/>
                </a:solidFill>
                <a:latin typeface="Arial" panose="02020603050405020304" pitchFamily="2"/>
              </a:rPr>
              <a:t>1.15 (f) provides: </a:t>
            </a:r>
          </a:p>
          <a:p>
            <a:pPr marL="91440" marR="320040" indent="0" algn="l">
              <a:lnSpc>
                <a:spcPts val="2200"/>
              </a:lnSpc>
              <a:spcBef>
                <a:spcPts val="985"/>
              </a:spcBef>
              <a:spcAft>
                <a:spcPts val="1620"/>
              </a:spcAft>
            </a:pPr>
            <a:r>
              <a:rPr lang="en-US" sz="1800" spc="-35">
                <a:solidFill>
                  <a:srgbClr val="000000"/>
                </a:solidFill>
                <a:latin typeface="Arial" panose="02020603050405020304" pitchFamily="2"/>
              </a:rPr>
              <a:t>Missing Clients. Whenever any sum of money is payable to a client and the lawyer is</a:t>
            </a:r>
            <a:r>
              <a:rPr lang="en-US" sz="1800" spc="-35">
                <a:solidFill>
                  <a:srgbClr val="FF0000"/>
                </a:solidFill>
                <a:latin typeface="Arial" panose="02020603050405020304" pitchFamily="2"/>
              </a:rPr>
              <a:t> unable to locate</a:t>
            </a:r>
            <a:r>
              <a:rPr lang="en-US" sz="1800" spc="-35">
                <a:solidFill>
                  <a:srgbClr val="000000"/>
                </a:solidFill>
                <a:latin typeface="Arial" panose="02020603050405020304" pitchFamily="2"/>
              </a:rPr>
              <a:t> the client, the lawyer</a:t>
            </a:r>
            <a:r>
              <a:rPr lang="en-US" sz="1800" spc="-35">
                <a:solidFill>
                  <a:srgbClr val="FF0000"/>
                </a:solidFill>
                <a:latin typeface="Arial" panose="02020603050405020304" pitchFamily="2"/>
              </a:rPr>
              <a:t> shall apply to the court</a:t>
            </a:r>
            <a:r>
              <a:rPr lang="en-US" sz="1800" spc="-35">
                <a:solidFill>
                  <a:srgbClr val="000000"/>
                </a:solidFill>
                <a:latin typeface="Arial" panose="02020603050405020304" pitchFamily="2"/>
              </a:rPr>
              <a:t> in which the action was brought if in the unified court system, or, if no action was commenced in the unified court system, to the Supreme Court in the county in which the lawyer maintains an office for the practice of law,</a:t>
            </a:r>
            <a:r>
              <a:rPr lang="en-US" sz="1800" spc="-35">
                <a:solidFill>
                  <a:srgbClr val="FF0000"/>
                </a:solidFill>
                <a:latin typeface="Arial" panose="02020603050405020304" pitchFamily="2"/>
              </a:rPr>
              <a:t> for an order directing payment</a:t>
            </a:r>
            <a:r>
              <a:rPr lang="en-US" sz="1800" spc="-35">
                <a:solidFill>
                  <a:srgbClr val="000000"/>
                </a:solidFill>
                <a:latin typeface="Arial" panose="02020603050405020304" pitchFamily="2"/>
              </a:rPr>
              <a:t> to the lawyer of any fees and disbursements that are owed by the client and the balance, if any,</a:t>
            </a:r>
            <a:r>
              <a:rPr lang="en-US" sz="1750" spc="-35">
                <a:solidFill>
                  <a:srgbClr val="FF0000"/>
                </a:solidFill>
                <a:latin typeface="Arial" panose="02020603050405020304" pitchFamily="2"/>
              </a:rPr>
              <a:t> to the Lawyers’ Fund for Client </a:t>
            </a:r>
            <a:r>
              <a:rPr lang="en-US" sz="1800" spc="-35">
                <a:solidFill>
                  <a:srgbClr val="FF0000"/>
                </a:solidFill>
                <a:latin typeface="Arial" panose="02020603050405020304" pitchFamily="2"/>
              </a:rPr>
              <a:t>Protection</a:t>
            </a:r>
            <a:r>
              <a:rPr lang="en-US" sz="1800" spc="-35">
                <a:solidFill>
                  <a:srgbClr val="000000"/>
                </a:solidFill>
                <a:latin typeface="Arial" panose="02020603050405020304" pitchFamily="2"/>
              </a:rPr>
              <a:t> for safeguarding and disbursement to persons who are entitled thereto. </a:t>
            </a:r>
          </a:p>
        </p:txBody>
      </p:sp>
      <p:sp>
        <p:nvSpPr>
          <p:cNvPr id="4" name="Text Placeholder 3"/>
          <p:cNvSpPr>
            <a:spLocks noGrp="1"/>
          </p:cNvSpPr>
          <p:nvPr>
            <p:ph type="body" idx="10"/>
          </p:nvPr>
        </p:nvSpPr>
        <p:spPr>
          <a:xfrm>
            <a:off x="411480" y="3642360"/>
            <a:ext cx="11544300" cy="2440940"/>
          </a:xfrm>
          <a:prstGeom prst="rect">
            <a:avLst/>
          </a:prstGeom>
          <a:noFill/>
          <a:ln w="0" cmpd="sng">
            <a:noFill/>
            <a:prstDash val="solid"/>
          </a:ln>
        </p:spPr>
        <p:txBody>
          <a:bodyPr vert="horz" lIns="0" tIns="0" rIns="0" bIns="0" anchor="t"/>
          <a:lstStyle/>
          <a:p>
            <a:pPr marL="685800" marR="0" indent="228600" algn="l">
              <a:lnSpc>
                <a:spcPts val="2500"/>
              </a:lnSpc>
              <a:spcAft>
                <a:spcPts val="0"/>
              </a:spcAft>
              <a:buFont typeface="Symbol"/>
              <a:buChar char="·"/>
            </a:pPr>
            <a:r>
              <a:rPr lang="en-US" sz="2200" spc="-5" dirty="0">
                <a:solidFill>
                  <a:srgbClr val="000000"/>
                </a:solidFill>
                <a:latin typeface="Arial" panose="02020603050405020304" pitchFamily="2"/>
              </a:rPr>
              <a:t>Unable to locate the client. </a:t>
            </a:r>
          </a:p>
          <a:p>
            <a:pPr marL="685800" marR="1005840" indent="228600" algn="l">
              <a:lnSpc>
                <a:spcPts val="2600"/>
              </a:lnSpc>
              <a:spcBef>
                <a:spcPts val="1010"/>
              </a:spcBef>
              <a:spcAft>
                <a:spcPts val="0"/>
              </a:spcAft>
              <a:buFont typeface="Symbol"/>
              <a:buChar char="·"/>
            </a:pPr>
            <a:r>
              <a:rPr lang="en-US" sz="2200" spc="0" dirty="0">
                <a:solidFill>
                  <a:srgbClr val="000000"/>
                </a:solidFill>
                <a:latin typeface="Arial" panose="02020603050405020304" pitchFamily="2"/>
              </a:rPr>
              <a:t>Application to court in which the action was brought or the Supreme Court in the county where lawyer maintains an office. </a:t>
            </a:r>
          </a:p>
          <a:p>
            <a:pPr marL="685800" marR="548640" indent="228600" algn="l">
              <a:lnSpc>
                <a:spcPts val="2600"/>
              </a:lnSpc>
              <a:spcBef>
                <a:spcPts val="995"/>
              </a:spcBef>
              <a:spcAft>
                <a:spcPts val="0"/>
              </a:spcAft>
              <a:buFont typeface="Symbol"/>
              <a:buChar char="·"/>
            </a:pPr>
            <a:r>
              <a:rPr lang="en-US" sz="2200" spc="0" dirty="0">
                <a:solidFill>
                  <a:srgbClr val="000000"/>
                </a:solidFill>
                <a:latin typeface="Arial" panose="02020603050405020304" pitchFamily="2"/>
              </a:rPr>
              <a:t>Order directing payment to the lawyer of any fees and disbursements owed and the balance to the Lawyers’ Fund. </a:t>
            </a:r>
          </a:p>
          <a:p>
            <a:pPr marL="685800" marR="0" indent="228600" algn="l">
              <a:lnSpc>
                <a:spcPts val="2600"/>
              </a:lnSpc>
              <a:spcBef>
                <a:spcPts val="935"/>
              </a:spcBef>
              <a:spcAft>
                <a:spcPts val="530"/>
              </a:spcAft>
              <a:buFont typeface="Symbol"/>
              <a:buChar char="·"/>
            </a:pPr>
            <a:r>
              <a:rPr lang="en-US" sz="2200" spc="0" dirty="0">
                <a:solidFill>
                  <a:srgbClr val="000000"/>
                </a:solidFill>
                <a:latin typeface="Arial" panose="02020603050405020304" pitchFamily="2"/>
              </a:rPr>
              <a:t>Fund safeguards and disburses to persons who are ‘entitled thereto’. </a:t>
            </a:r>
          </a:p>
        </p:txBody>
      </p:sp>
    </p:spTree>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Luminous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769</TotalTime>
  <Words>2882</Words>
  <Application>Microsoft Office PowerPoint</Application>
  <PresentationFormat>Widescreen</PresentationFormat>
  <Paragraphs>241</Paragraphs>
  <Slides>28</Slides>
  <Notes>28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28</vt:i4>
      </vt:variant>
    </vt:vector>
  </HeadingPairs>
  <TitlesOfParts>
    <vt:vector size="45" baseType="lpstr">
      <vt:lpstr>Angsana New</vt:lpstr>
      <vt:lpstr>Aptos</vt:lpstr>
      <vt:lpstr>Arial</vt:lpstr>
      <vt:lpstr>Avenir Next LT Pro</vt:lpstr>
      <vt:lpstr>Brush Script MT</vt:lpstr>
      <vt:lpstr>Calibri</vt:lpstr>
      <vt:lpstr>Calibri Light</vt:lpstr>
      <vt:lpstr>Cambria</vt:lpstr>
      <vt:lpstr>Century Gothic</vt:lpstr>
      <vt:lpstr>Courier New</vt:lpstr>
      <vt:lpstr>Rastanty Cortez</vt:lpstr>
      <vt:lpstr>Sabon Next LT</vt:lpstr>
      <vt:lpstr>Symbol</vt:lpstr>
      <vt:lpstr>Trebuchet MS</vt:lpstr>
      <vt:lpstr>Wingdings</vt:lpstr>
      <vt:lpstr>default layout</vt:lpstr>
      <vt:lpstr>LuminousVTI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Can’t All Be New York…                    And That’s Okay.</vt:lpstr>
      <vt:lpstr>PowerPoint Presentation</vt:lpstr>
      <vt:lpstr>PowerPoint Presentation</vt:lpstr>
      <vt:lpstr>PowerPoint Presentation</vt:lpstr>
      <vt:lpstr>PowerPoint Presentation</vt:lpstr>
      <vt:lpstr>The Problem We’re (All) Facing</vt:lpstr>
      <vt:lpstr>PowerPoint Presentation</vt:lpstr>
      <vt:lpstr>and in conclusion…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Egon: Don’t cross the streams.  Peter:  Why?  Egon:  It would be bad.  Peter:  I’m fuzzy on the whole good/bad thing.  What do you mean “bad”?  Egon:  Try to imagine all life as you know it  stopping instantaneously and every  molecule in your body exploding at the  speed of light.  Raymond: Total protonic reversal.  Peter:  That’s bad. Okay. Alright, important safety  tip, thanks Egon.</dc:title>
  <dc:creator>Mike Knight</dc:creator>
  <cp:lastModifiedBy>Mike Knight</cp:lastModifiedBy>
  <cp:revision>13</cp:revision>
  <dcterms:created xsi:type="dcterms:W3CDTF">2024-07-18T17:06:26Z</dcterms:created>
  <dcterms:modified xsi:type="dcterms:W3CDTF">2024-07-26T14:04:36Z</dcterms:modified>
</cp:coreProperties>
</file>